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4238" r:id="rId1"/>
  </p:sldMasterIdLst>
  <p:sldIdLst>
    <p:sldId id="256" r:id="rId2"/>
    <p:sldId id="257" r:id="rId3"/>
    <p:sldId id="259" r:id="rId4"/>
    <p:sldId id="261" r:id="rId5"/>
    <p:sldId id="264" r:id="rId6"/>
    <p:sldId id="276" r:id="rId7"/>
    <p:sldId id="290" r:id="rId8"/>
    <p:sldId id="291" r:id="rId9"/>
    <p:sldId id="292" r:id="rId10"/>
    <p:sldId id="277" r:id="rId11"/>
    <p:sldId id="275" r:id="rId12"/>
    <p:sldId id="280" r:id="rId13"/>
    <p:sldId id="288" r:id="rId14"/>
    <p:sldId id="287" r:id="rId15"/>
    <p:sldId id="289" r:id="rId16"/>
    <p:sldId id="269" r:id="rId17"/>
    <p:sldId id="271" r:id="rId18"/>
    <p:sldId id="260" r:id="rId19"/>
    <p:sldId id="273" r:id="rId20"/>
  </p:sldIdLst>
  <p:sldSz cx="9144000" cy="5143500" type="screen16x9"/>
  <p:notesSz cx="9144000" cy="51435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65" autoAdjust="0"/>
    <p:restoredTop sz="94660"/>
  </p:normalViewPr>
  <p:slideViewPr>
    <p:cSldViewPr>
      <p:cViewPr varScale="1">
        <p:scale>
          <a:sx n="95" d="100"/>
          <a:sy n="95" d="100"/>
        </p:scale>
        <p:origin x="720"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png>
</file>

<file path=ppt/media/image23.jpe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674914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593378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
        <p:nvSpPr>
          <p:cNvPr id="20" name="TextBox 19"/>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latin typeface="Arial"/>
              </a:rPr>
              <a:t>”</a:t>
            </a:r>
            <a:endParaRPr lang="en-US" sz="1350" dirty="0">
              <a:solidFill>
                <a:schemeClr val="accent1">
                  <a:lumMod val="60000"/>
                  <a:lumOff val="40000"/>
                </a:schemeClr>
              </a:solidFill>
              <a:latin typeface="Arial"/>
            </a:endParaRPr>
          </a:p>
        </p:txBody>
      </p:sp>
    </p:spTree>
    <p:extLst>
      <p:ext uri="{BB962C8B-B14F-4D97-AF65-F5344CB8AC3E}">
        <p14:creationId xmlns:p14="http://schemas.microsoft.com/office/powerpoint/2010/main" val="40523366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8446673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290184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5238238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4373785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4818567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66702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56062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7/17/2023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3309061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7/17/2023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162360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7/17/2023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4438106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7/17/2023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310077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smtClean="0"/>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7/17/2023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144954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7/17/2023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1369411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1D8BD707-D9CF-40AE-B4C6-C98DA3205C09}" type="datetimeFigureOut">
              <a:rPr lang="en-US" smtClean="0"/>
              <a:t>7/17/2023</a:t>
            </a:fld>
            <a:endParaRPr lang="en-US"/>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548961187"/>
      </p:ext>
    </p:extLst>
  </p:cSld>
  <p:clrMap bg1="lt1" tx1="dk1" bg2="lt2" tx2="dk2" accent1="accent1" accent2="accent2" accent3="accent3" accent4="accent4" accent5="accent5" accent6="accent6" hlink="hlink" folHlink="folHlink"/>
  <p:sldLayoutIdLst>
    <p:sldLayoutId id="2147484239" r:id="rId1"/>
    <p:sldLayoutId id="2147484240" r:id="rId2"/>
    <p:sldLayoutId id="2147484241" r:id="rId3"/>
    <p:sldLayoutId id="2147484242" r:id="rId4"/>
    <p:sldLayoutId id="2147484243" r:id="rId5"/>
    <p:sldLayoutId id="2147484244" r:id="rId6"/>
    <p:sldLayoutId id="2147484245" r:id="rId7"/>
    <p:sldLayoutId id="2147484246" r:id="rId8"/>
    <p:sldLayoutId id="2147484247" r:id="rId9"/>
    <p:sldLayoutId id="2147484248" r:id="rId10"/>
    <p:sldLayoutId id="2147484249" r:id="rId11"/>
    <p:sldLayoutId id="2147484250" r:id="rId12"/>
    <p:sldLayoutId id="2147484251" r:id="rId13"/>
    <p:sldLayoutId id="2147484252" r:id="rId14"/>
    <p:sldLayoutId id="2147484253" r:id="rId15"/>
    <p:sldLayoutId id="2147484254" r:id="rId16"/>
  </p:sldLayoutIdLst>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2000" y="666750"/>
            <a:ext cx="4267200" cy="1137490"/>
          </a:xfrm>
          <a:prstGeom prst="rect">
            <a:avLst/>
          </a:prstGeom>
        </p:spPr>
        <p:txBody>
          <a:bodyPr vert="horz" wrap="square" lIns="0" tIns="29209" rIns="0" bIns="0" rtlCol="0">
            <a:spAutoFit/>
          </a:bodyPr>
          <a:lstStyle/>
          <a:p>
            <a:pPr marL="12700" marR="5080">
              <a:spcBef>
                <a:spcPts val="229"/>
              </a:spcBef>
            </a:pPr>
            <a:r>
              <a:rPr lang="en-US" sz="3600" spc="-300" dirty="0">
                <a:effectLst>
                  <a:outerShdw blurRad="38100" dist="38100" dir="2700000" algn="tl">
                    <a:srgbClr val="000000">
                      <a:alpha val="43137"/>
                    </a:srgbClr>
                  </a:outerShdw>
                </a:effectLst>
                <a:latin typeface="Algerian" panose="04020705040A02060702" pitchFamily="82" charset="0"/>
                <a:cs typeface="Times New Roman" panose="02020603050405020304" pitchFamily="18" charset="0"/>
              </a:rPr>
              <a:t>Used  Hyundai </a:t>
            </a:r>
            <a:r>
              <a:rPr lang="en-US" sz="3600" spc="-300" dirty="0" smtClean="0">
                <a:effectLst>
                  <a:outerShdw blurRad="38100" dist="38100" dir="2700000" algn="tl">
                    <a:srgbClr val="000000">
                      <a:alpha val="43137"/>
                    </a:srgbClr>
                  </a:outerShdw>
                </a:effectLst>
                <a:latin typeface="Algerian" panose="04020705040A02060702" pitchFamily="82" charset="0"/>
                <a:cs typeface="Times New Roman" panose="02020603050405020304" pitchFamily="18" charset="0"/>
              </a:rPr>
              <a:t> Car  </a:t>
            </a:r>
            <a:r>
              <a:rPr lang="en-US" sz="3600" spc="-300" dirty="0">
                <a:effectLst>
                  <a:outerShdw blurRad="38100" dist="38100" dir="2700000" algn="tl">
                    <a:srgbClr val="000000">
                      <a:alpha val="43137"/>
                    </a:srgbClr>
                  </a:outerShdw>
                </a:effectLst>
                <a:latin typeface="Algerian" panose="04020705040A02060702" pitchFamily="82" charset="0"/>
                <a:cs typeface="Times New Roman" panose="02020603050405020304" pitchFamily="18" charset="0"/>
              </a:rPr>
              <a:t>Price  </a:t>
            </a:r>
            <a:r>
              <a:rPr lang="en-US" sz="3600" spc="-300" dirty="0" smtClean="0">
                <a:effectLst>
                  <a:outerShdw blurRad="38100" dist="38100" dir="2700000" algn="tl">
                    <a:srgbClr val="000000">
                      <a:alpha val="43137"/>
                    </a:srgbClr>
                  </a:outerShdw>
                </a:effectLst>
                <a:latin typeface="Algerian" panose="04020705040A02060702" pitchFamily="82" charset="0"/>
                <a:cs typeface="Times New Roman" panose="02020603050405020304" pitchFamily="18" charset="0"/>
              </a:rPr>
              <a:t>Prediction</a:t>
            </a:r>
            <a:endParaRPr sz="3600" spc="-300" dirty="0">
              <a:effectLst>
                <a:outerShdw blurRad="38100" dist="38100" dir="2700000" algn="tl">
                  <a:srgbClr val="000000">
                    <a:alpha val="43137"/>
                  </a:srgbClr>
                </a:outerShdw>
              </a:effectLst>
              <a:latin typeface="Algerian" panose="04020705040A02060702" pitchFamily="82" charset="0"/>
              <a:cs typeface="Times New Roman" panose="02020603050405020304" pitchFamily="18" charset="0"/>
            </a:endParaRPr>
          </a:p>
        </p:txBody>
      </p:sp>
      <p:sp>
        <p:nvSpPr>
          <p:cNvPr id="3" name="object 3"/>
          <p:cNvSpPr/>
          <p:nvPr/>
        </p:nvSpPr>
        <p:spPr>
          <a:xfrm>
            <a:off x="0" y="0"/>
            <a:ext cx="419100" cy="2690495"/>
          </a:xfrm>
          <a:custGeom>
            <a:avLst/>
            <a:gdLst/>
            <a:ahLst/>
            <a:cxnLst/>
            <a:rect l="l" t="t" r="r" b="b"/>
            <a:pathLst>
              <a:path w="419100" h="2690495">
                <a:moveTo>
                  <a:pt x="418500" y="0"/>
                </a:moveTo>
                <a:lnTo>
                  <a:pt x="0" y="0"/>
                </a:lnTo>
                <a:lnTo>
                  <a:pt x="0" y="2690100"/>
                </a:lnTo>
                <a:lnTo>
                  <a:pt x="418500" y="2690100"/>
                </a:lnTo>
                <a:lnTo>
                  <a:pt x="418500" y="0"/>
                </a:lnTo>
                <a:close/>
              </a:path>
            </a:pathLst>
          </a:custGeom>
          <a:solidFill>
            <a:srgbClr val="455A64"/>
          </a:solidFill>
        </p:spPr>
        <p:txBody>
          <a:bodyPr wrap="square" lIns="0" tIns="0" rIns="0" bIns="0" rtlCol="0"/>
          <a:lstStyle/>
          <a:p>
            <a:endParaRPr/>
          </a:p>
        </p:txBody>
      </p:sp>
      <p:pic>
        <p:nvPicPr>
          <p:cNvPr id="4" name="object 4"/>
          <p:cNvPicPr/>
          <p:nvPr/>
        </p:nvPicPr>
        <p:blipFill>
          <a:blip r:embed="rId2" cstate="print"/>
          <a:stretch>
            <a:fillRect/>
          </a:stretch>
        </p:blipFill>
        <p:spPr>
          <a:xfrm>
            <a:off x="4936536" y="440078"/>
            <a:ext cx="4037759" cy="3197194"/>
          </a:xfrm>
          <a:prstGeom prst="rect">
            <a:avLst/>
          </a:prstGeom>
        </p:spPr>
      </p:pic>
      <p:sp>
        <p:nvSpPr>
          <p:cNvPr id="5" name="object 5"/>
          <p:cNvSpPr/>
          <p:nvPr/>
        </p:nvSpPr>
        <p:spPr>
          <a:xfrm>
            <a:off x="8829375" y="4075800"/>
            <a:ext cx="314960" cy="1068070"/>
          </a:xfrm>
          <a:custGeom>
            <a:avLst/>
            <a:gdLst/>
            <a:ahLst/>
            <a:cxnLst/>
            <a:rect l="l" t="t" r="r" b="b"/>
            <a:pathLst>
              <a:path w="314959" h="1068070">
                <a:moveTo>
                  <a:pt x="314700" y="0"/>
                </a:moveTo>
                <a:lnTo>
                  <a:pt x="0" y="0"/>
                </a:lnTo>
                <a:lnTo>
                  <a:pt x="0" y="1067700"/>
                </a:lnTo>
                <a:lnTo>
                  <a:pt x="314700" y="1067700"/>
                </a:lnTo>
                <a:lnTo>
                  <a:pt x="314700" y="0"/>
                </a:lnTo>
                <a:close/>
              </a:path>
            </a:pathLst>
          </a:custGeom>
          <a:solidFill>
            <a:srgbClr val="FFC727"/>
          </a:solidFill>
        </p:spPr>
        <p:txBody>
          <a:bodyPr wrap="square" lIns="0" tIns="0" rIns="0" bIns="0" rtlCol="0"/>
          <a:lstStyle/>
          <a:p>
            <a:endParaRPr/>
          </a:p>
        </p:txBody>
      </p:sp>
      <p:sp>
        <p:nvSpPr>
          <p:cNvPr id="6" name="object 6"/>
          <p:cNvSpPr/>
          <p:nvPr/>
        </p:nvSpPr>
        <p:spPr>
          <a:xfrm>
            <a:off x="8058774" y="92399"/>
            <a:ext cx="1085850" cy="131445"/>
          </a:xfrm>
          <a:custGeom>
            <a:avLst/>
            <a:gdLst/>
            <a:ahLst/>
            <a:cxnLst/>
            <a:rect l="l" t="t" r="r" b="b"/>
            <a:pathLst>
              <a:path w="1085850" h="131445">
                <a:moveTo>
                  <a:pt x="1085400" y="0"/>
                </a:moveTo>
                <a:lnTo>
                  <a:pt x="0" y="0"/>
                </a:lnTo>
                <a:lnTo>
                  <a:pt x="0" y="131400"/>
                </a:lnTo>
                <a:lnTo>
                  <a:pt x="1085400" y="131400"/>
                </a:lnTo>
                <a:lnTo>
                  <a:pt x="1085400" y="0"/>
                </a:lnTo>
                <a:close/>
              </a:path>
            </a:pathLst>
          </a:custGeom>
          <a:solidFill>
            <a:srgbClr val="455A64"/>
          </a:solidFill>
        </p:spPr>
        <p:txBody>
          <a:bodyPr wrap="square" lIns="0" tIns="0" rIns="0" bIns="0" rtlCol="0"/>
          <a:lstStyle/>
          <a:p>
            <a:endParaRPr/>
          </a:p>
        </p:txBody>
      </p:sp>
      <p:pic>
        <p:nvPicPr>
          <p:cNvPr id="7" name="Picture 6">
            <a:extLst>
              <a:ext uri="{FF2B5EF4-FFF2-40B4-BE49-F238E27FC236}">
                <a16:creationId xmlns:a16="http://schemas.microsoft.com/office/drawing/2014/main" xmlns="" id="{32CF5474-8389-69F8-BC0E-740E4034AEF7}"/>
              </a:ext>
            </a:extLst>
          </p:cNvPr>
          <p:cNvPicPr>
            <a:picLocks noChangeAspect="1"/>
          </p:cNvPicPr>
          <p:nvPr/>
        </p:nvPicPr>
        <p:blipFill>
          <a:blip r:embed="rId3"/>
          <a:stretch>
            <a:fillRect/>
          </a:stretch>
        </p:blipFill>
        <p:spPr>
          <a:xfrm>
            <a:off x="3171794" y="2894492"/>
            <a:ext cx="3581400" cy="1658458"/>
          </a:xfrm>
          <a:prstGeom prst="rect">
            <a:avLst/>
          </a:prstGeom>
        </p:spPr>
      </p:pic>
      <p:sp>
        <p:nvSpPr>
          <p:cNvPr id="8" name="TextBox 7"/>
          <p:cNvSpPr txBox="1"/>
          <p:nvPr/>
        </p:nvSpPr>
        <p:spPr>
          <a:xfrm>
            <a:off x="304800" y="3006330"/>
            <a:ext cx="2984832" cy="1261884"/>
          </a:xfrm>
          <a:prstGeom prst="rect">
            <a:avLst/>
          </a:prstGeom>
          <a:noFill/>
        </p:spPr>
        <p:txBody>
          <a:bodyPr wrap="square" rtlCol="0">
            <a:spAutoFit/>
          </a:bodyPr>
          <a:lstStyle/>
          <a:p>
            <a:r>
              <a:rPr 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Presented by</a:t>
            </a:r>
            <a:r>
              <a:rPr lang="en-US" sz="2000" b="1"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r>
              <a:rPr lang="en-US" sz="1400" dirty="0">
                <a:latin typeface="Cambria Math" panose="02040503050406030204" pitchFamily="18" charset="0"/>
                <a:ea typeface="Cambria Math" panose="02040503050406030204" pitchFamily="18" charset="0"/>
                <a:cs typeface="Times New Roman" panose="02020603050405020304" pitchFamily="18" charset="0"/>
              </a:rPr>
              <a:t>Ayush </a:t>
            </a:r>
            <a:r>
              <a:rPr lang="en-US" sz="1400" dirty="0" smtClean="0">
                <a:latin typeface="Cambria Math" panose="02040503050406030204" pitchFamily="18" charset="0"/>
                <a:ea typeface="Cambria Math" panose="02040503050406030204" pitchFamily="18" charset="0"/>
                <a:cs typeface="Times New Roman" panose="02020603050405020304" pitchFamily="18" charset="0"/>
              </a:rPr>
              <a:t>Chourasiya</a:t>
            </a:r>
            <a:endParaRPr lang="en-US" sz="1400" dirty="0">
              <a:latin typeface="Cambria Math" panose="02040503050406030204" pitchFamily="18" charset="0"/>
              <a:ea typeface="Cambria Math" panose="02040503050406030204" pitchFamily="18" charset="0"/>
              <a:cs typeface="Times New Roman" panose="02020603050405020304" pitchFamily="18" charset="0"/>
            </a:endParaRPr>
          </a:p>
          <a:p>
            <a:r>
              <a:rPr lang="en-US" sz="1400" dirty="0" smtClean="0">
                <a:latin typeface="Cambria Math" panose="02040503050406030204" pitchFamily="18" charset="0"/>
                <a:ea typeface="Cambria Math" panose="02040503050406030204" pitchFamily="18" charset="0"/>
                <a:cs typeface="Times New Roman" panose="02020603050405020304" pitchFamily="18" charset="0"/>
              </a:rPr>
              <a:t>Akash Phatangare</a:t>
            </a:r>
            <a:endParaRPr lang="en-US" sz="1400" dirty="0">
              <a:latin typeface="Cambria Math" panose="02040503050406030204" pitchFamily="18" charset="0"/>
              <a:ea typeface="Cambria Math" panose="02040503050406030204" pitchFamily="18" charset="0"/>
              <a:cs typeface="Times New Roman" panose="02020603050405020304" pitchFamily="18" charset="0"/>
            </a:endParaRPr>
          </a:p>
          <a:p>
            <a:r>
              <a:rPr lang="en-US" sz="1400" dirty="0" smtClean="0">
                <a:latin typeface="Cambria Math" panose="02040503050406030204" pitchFamily="18" charset="0"/>
                <a:ea typeface="Cambria Math" panose="02040503050406030204" pitchFamily="18" charset="0"/>
                <a:cs typeface="Times New Roman" panose="02020603050405020304" pitchFamily="18" charset="0"/>
              </a:rPr>
              <a:t>Priyanka Chaurasia</a:t>
            </a:r>
          </a:p>
          <a:p>
            <a:r>
              <a:rPr lang="en-US" sz="1400" dirty="0" smtClean="0">
                <a:latin typeface="Cambria Math" panose="02040503050406030204" pitchFamily="18" charset="0"/>
                <a:ea typeface="Cambria Math" panose="02040503050406030204" pitchFamily="18" charset="0"/>
              </a:rPr>
              <a:t>Rohit Jadhav</a:t>
            </a:r>
            <a:endParaRPr lang="en-IN" sz="1400" dirty="0">
              <a:latin typeface="Cambria Math" panose="02040503050406030204" pitchFamily="18" charset="0"/>
              <a:ea typeface="Cambria Math" panose="02040503050406030204" pitchFamily="18" charset="0"/>
              <a:cs typeface="Times New Roman" panose="02020603050405020304" pitchFamily="18" charset="0"/>
            </a:endParaRPr>
          </a:p>
        </p:txBody>
      </p:sp>
    </p:spTree>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5800" y="229870"/>
            <a:ext cx="6019800" cy="505267"/>
          </a:xfrm>
          <a:prstGeom prst="rect">
            <a:avLst/>
          </a:prstGeom>
        </p:spPr>
        <p:txBody>
          <a:bodyPr vert="horz" wrap="square" lIns="0" tIns="12700" rIns="0" bIns="0" rtlCol="0">
            <a:spAutoFit/>
          </a:bodyPr>
          <a:lstStyle/>
          <a:p>
            <a:pPr marL="12700">
              <a:lnSpc>
                <a:spcPct val="100000"/>
              </a:lnSpc>
              <a:spcBef>
                <a:spcPts val="100"/>
              </a:spcBef>
            </a:pPr>
            <a:r>
              <a:rPr lang="en-US" sz="3200" u="sng" dirty="0">
                <a:effectLst>
                  <a:outerShdw blurRad="38100" dist="38100" dir="2700000" algn="tl">
                    <a:srgbClr val="000000">
                      <a:alpha val="43137"/>
                    </a:srgbClr>
                  </a:outerShdw>
                </a:effectLst>
                <a:latin typeface="Arial Rounded MT Bold" panose="020F0704030504030204" pitchFamily="34" charset="0"/>
              </a:rPr>
              <a:t>NUMERICAL DISTRIBUTION</a:t>
            </a:r>
            <a:endParaRPr lang="en-US" sz="3200" u="sng" spc="-300" dirty="0">
              <a:effectLst>
                <a:outerShdw blurRad="38100" dist="38100" dir="2700000" algn="tl">
                  <a:srgbClr val="000000">
                    <a:alpha val="43137"/>
                  </a:srgbClr>
                </a:outerShdw>
              </a:effectLst>
              <a:latin typeface="Arial Rounded MT Bold" panose="020F0704030504030204" pitchFamily="34" charset="0"/>
            </a:endParaRPr>
          </a:p>
        </p:txBody>
      </p:sp>
      <p:sp>
        <p:nvSpPr>
          <p:cNvPr id="4" name="object 4"/>
          <p:cNvSpPr/>
          <p:nvPr/>
        </p:nvSpPr>
        <p:spPr>
          <a:xfrm>
            <a:off x="0" y="0"/>
            <a:ext cx="2614930" cy="229870"/>
          </a:xfrm>
          <a:custGeom>
            <a:avLst/>
            <a:gdLst/>
            <a:ahLst/>
            <a:cxnLst/>
            <a:rect l="l" t="t" r="r" b="b"/>
            <a:pathLst>
              <a:path w="2614930" h="229870">
                <a:moveTo>
                  <a:pt x="2614800" y="0"/>
                </a:moveTo>
                <a:lnTo>
                  <a:pt x="0" y="0"/>
                </a:lnTo>
                <a:lnTo>
                  <a:pt x="0" y="229800"/>
                </a:lnTo>
                <a:lnTo>
                  <a:pt x="2614800" y="229800"/>
                </a:lnTo>
                <a:lnTo>
                  <a:pt x="2614800" y="0"/>
                </a:lnTo>
                <a:close/>
              </a:path>
            </a:pathLst>
          </a:custGeom>
          <a:solidFill>
            <a:srgbClr val="FFC727"/>
          </a:solidFill>
        </p:spPr>
        <p:txBody>
          <a:bodyPr wrap="square" lIns="0" tIns="0" rIns="0" bIns="0" rtlCol="0"/>
          <a:lstStyle/>
          <a:p>
            <a:endParaRPr/>
          </a:p>
        </p:txBody>
      </p:sp>
      <p:pic>
        <p:nvPicPr>
          <p:cNvPr id="7" name="Picture 6">
            <a:extLst>
              <a:ext uri="{FF2B5EF4-FFF2-40B4-BE49-F238E27FC236}">
                <a16:creationId xmlns:a16="http://schemas.microsoft.com/office/drawing/2014/main" xmlns="" id="{2C861BE7-9F85-4227-BB06-F3A0A5F5C2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892644"/>
            <a:ext cx="7772400" cy="2921332"/>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685800" y="4095750"/>
            <a:ext cx="7772400" cy="83099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marL="228600" indent="-228600">
              <a:buAutoNum type="arabicPeriod"/>
            </a:pPr>
            <a:r>
              <a:rPr lang="en-US" sz="1200" dirty="0" smtClean="0">
                <a:latin typeface="Bahnschrift" panose="020B0502040204020203" pitchFamily="34" charset="0"/>
              </a:rPr>
              <a:t>The </a:t>
            </a:r>
            <a:r>
              <a:rPr lang="en-US" sz="1200" dirty="0">
                <a:latin typeface="Bahnschrift" panose="020B0502040204020203" pitchFamily="34" charset="0"/>
              </a:rPr>
              <a:t>plot displays the distribution of each numerical variables in individual histogram, such as </a:t>
            </a:r>
            <a:r>
              <a:rPr lang="en-US" sz="1200" dirty="0" smtClean="0">
                <a:latin typeface="Bahnschrift" panose="020B0502040204020203" pitchFamily="34" charset="0"/>
              </a:rPr>
              <a:t>Year, Price, Total Driven, Tax(£), MPG, </a:t>
            </a:r>
            <a:r>
              <a:rPr lang="en-US" sz="1200" dirty="0">
                <a:latin typeface="Bahnschrift" panose="020B0502040204020203" pitchFamily="34" charset="0"/>
              </a:rPr>
              <a:t>and </a:t>
            </a:r>
            <a:r>
              <a:rPr lang="en-US" sz="1200" dirty="0" smtClean="0">
                <a:latin typeface="Bahnschrift" panose="020B0502040204020203" pitchFamily="34" charset="0"/>
              </a:rPr>
              <a:t>Engine Size. </a:t>
            </a:r>
          </a:p>
          <a:p>
            <a:r>
              <a:rPr lang="en-US" sz="1200" dirty="0" smtClean="0">
                <a:latin typeface="Bahnschrift" panose="020B0502040204020203" pitchFamily="34" charset="0"/>
              </a:rPr>
              <a:t>2.   </a:t>
            </a:r>
            <a:r>
              <a:rPr lang="en-US" sz="1200" dirty="0">
                <a:latin typeface="Bahnschrift" panose="020B0502040204020203" pitchFamily="34" charset="0"/>
              </a:rPr>
              <a:t>By examining the histograms, we can observe the frequency and range of values for each variable, </a:t>
            </a:r>
            <a:r>
              <a:rPr lang="en-US" sz="1200" dirty="0" smtClean="0">
                <a:latin typeface="Bahnschrift" panose="020B0502040204020203" pitchFamily="34" charset="0"/>
              </a:rPr>
              <a:t>   providing </a:t>
            </a:r>
            <a:r>
              <a:rPr lang="en-US" sz="1200" dirty="0">
                <a:latin typeface="Bahnschrift" panose="020B0502040204020203" pitchFamily="34" charset="0"/>
              </a:rPr>
              <a:t>insights into their distribution patterns and potential outliers.</a:t>
            </a:r>
            <a:endParaRPr lang="en-IN" sz="1200" dirty="0">
              <a:latin typeface="Bahnschrift" panose="020B0502040204020203" pitchFamily="34" charset="0"/>
            </a:endParaRPr>
          </a:p>
        </p:txBody>
      </p:sp>
    </p:spTree>
    <p:extLst>
      <p:ext uri="{BB962C8B-B14F-4D97-AF65-F5344CB8AC3E}">
        <p14:creationId xmlns:p14="http://schemas.microsoft.com/office/powerpoint/2010/main" val="4135838815"/>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03447" y="849179"/>
            <a:ext cx="4669011" cy="228268"/>
          </a:xfrm>
          <a:prstGeom prst="rect">
            <a:avLst/>
          </a:prstGeom>
        </p:spPr>
        <p:txBody>
          <a:bodyPr vert="horz" wrap="square" lIns="0" tIns="12700" rIns="0" bIns="0" rtlCol="0">
            <a:spAutoFit/>
          </a:bodyPr>
          <a:lstStyle/>
          <a:p>
            <a:pPr marL="12700">
              <a:lnSpc>
                <a:spcPct val="100000"/>
              </a:lnSpc>
              <a:spcBef>
                <a:spcPts val="100"/>
              </a:spcBef>
            </a:pPr>
            <a:r>
              <a:rPr lang="en-US" sz="14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Relationship between transmission vs </a:t>
            </a:r>
            <a:r>
              <a:rPr lang="en-US" sz="14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F</a:t>
            </a:r>
            <a:r>
              <a:rPr lang="en-US" sz="1400" dirty="0" smtClean="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uel Type </a:t>
            </a:r>
            <a:r>
              <a:rPr lang="en-US" sz="14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vs model</a:t>
            </a:r>
            <a:endParaRPr sz="14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4" name="object 4"/>
          <p:cNvSpPr/>
          <p:nvPr/>
        </p:nvSpPr>
        <p:spPr>
          <a:xfrm>
            <a:off x="0" y="0"/>
            <a:ext cx="2614930" cy="229870"/>
          </a:xfrm>
          <a:custGeom>
            <a:avLst/>
            <a:gdLst/>
            <a:ahLst/>
            <a:cxnLst/>
            <a:rect l="l" t="t" r="r" b="b"/>
            <a:pathLst>
              <a:path w="2614930" h="229870">
                <a:moveTo>
                  <a:pt x="2614800" y="0"/>
                </a:moveTo>
                <a:lnTo>
                  <a:pt x="0" y="0"/>
                </a:lnTo>
                <a:lnTo>
                  <a:pt x="0" y="229800"/>
                </a:lnTo>
                <a:lnTo>
                  <a:pt x="2614800" y="229800"/>
                </a:lnTo>
                <a:lnTo>
                  <a:pt x="2614800" y="0"/>
                </a:lnTo>
                <a:close/>
              </a:path>
            </a:pathLst>
          </a:custGeom>
          <a:solidFill>
            <a:srgbClr val="FFC727"/>
          </a:solidFill>
        </p:spPr>
        <p:txBody>
          <a:bodyPr wrap="square" lIns="0" tIns="0" rIns="0" bIns="0" rtlCol="0"/>
          <a:lstStyle/>
          <a:p>
            <a:endParaRPr/>
          </a:p>
        </p:txBody>
      </p:sp>
      <p:pic>
        <p:nvPicPr>
          <p:cNvPr id="6" name="Picture 5">
            <a:extLst>
              <a:ext uri="{FF2B5EF4-FFF2-40B4-BE49-F238E27FC236}">
                <a16:creationId xmlns:a16="http://schemas.microsoft.com/office/drawing/2014/main" xmlns="" id="{3FBF3941-7031-4785-BA8C-A1ABBA052723}"/>
              </a:ext>
            </a:extLst>
          </p:cNvPr>
          <p:cNvPicPr>
            <a:picLocks noChangeAspect="1"/>
          </p:cNvPicPr>
          <p:nvPr/>
        </p:nvPicPr>
        <p:blipFill>
          <a:blip r:embed="rId2"/>
          <a:stretch>
            <a:fillRect/>
          </a:stretch>
        </p:blipFill>
        <p:spPr>
          <a:xfrm>
            <a:off x="403447" y="1200151"/>
            <a:ext cx="3863753" cy="3011356"/>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xmlns="" id="{740A8921-B439-4A3C-AAD2-29C1FF2409DC}"/>
              </a:ext>
            </a:extLst>
          </p:cNvPr>
          <p:cNvPicPr>
            <a:picLocks noChangeAspect="1"/>
          </p:cNvPicPr>
          <p:nvPr/>
        </p:nvPicPr>
        <p:blipFill>
          <a:blip r:embed="rId3"/>
          <a:stretch>
            <a:fillRect/>
          </a:stretch>
        </p:blipFill>
        <p:spPr>
          <a:xfrm>
            <a:off x="452905" y="4476750"/>
            <a:ext cx="3890495" cy="465566"/>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xmlns="" id="{098B22AD-580F-47B4-9E8A-D1F92693B975}"/>
              </a:ext>
            </a:extLst>
          </p:cNvPr>
          <p:cNvPicPr>
            <a:picLocks noChangeAspect="1"/>
          </p:cNvPicPr>
          <p:nvPr/>
        </p:nvPicPr>
        <p:blipFill>
          <a:blip r:embed="rId4"/>
          <a:stretch>
            <a:fillRect/>
          </a:stretch>
        </p:blipFill>
        <p:spPr>
          <a:xfrm>
            <a:off x="4692833" y="1200151"/>
            <a:ext cx="3482982" cy="2543156"/>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xmlns="" id="{2D68FEB0-183F-4B7E-86EE-C1B72311B6EB}"/>
              </a:ext>
            </a:extLst>
          </p:cNvPr>
          <p:cNvPicPr>
            <a:picLocks noChangeAspect="1"/>
          </p:cNvPicPr>
          <p:nvPr/>
        </p:nvPicPr>
        <p:blipFill>
          <a:blip r:embed="rId5"/>
          <a:stretch>
            <a:fillRect/>
          </a:stretch>
        </p:blipFill>
        <p:spPr>
          <a:xfrm>
            <a:off x="5111334" y="3863298"/>
            <a:ext cx="2645980" cy="246730"/>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xmlns="" id="{F5E9B00C-549E-4550-942F-B7A1BA273D05}"/>
              </a:ext>
            </a:extLst>
          </p:cNvPr>
          <p:cNvPicPr>
            <a:picLocks noChangeAspect="1"/>
          </p:cNvPicPr>
          <p:nvPr/>
        </p:nvPicPr>
        <p:blipFill>
          <a:blip r:embed="rId6"/>
          <a:stretch>
            <a:fillRect/>
          </a:stretch>
        </p:blipFill>
        <p:spPr>
          <a:xfrm>
            <a:off x="4689483" y="4476750"/>
            <a:ext cx="3768717" cy="465566"/>
          </a:xfrm>
          <a:prstGeom prst="rect">
            <a:avLst/>
          </a:prstGeom>
          <a:ln>
            <a:noFill/>
          </a:ln>
          <a:effectLst>
            <a:outerShdw blurRad="292100" dist="139700" dir="2700000" algn="tl" rotWithShape="0">
              <a:srgbClr val="333333">
                <a:alpha val="65000"/>
              </a:srgbClr>
            </a:outerShdw>
          </a:effectLst>
        </p:spPr>
      </p:pic>
      <p:sp>
        <p:nvSpPr>
          <p:cNvPr id="11" name="object 2">
            <a:extLst>
              <a:ext uri="{FF2B5EF4-FFF2-40B4-BE49-F238E27FC236}">
                <a16:creationId xmlns:a16="http://schemas.microsoft.com/office/drawing/2014/main" xmlns="" id="{C48007AB-DCBE-4F7F-BF3A-87E53BEACB23}"/>
              </a:ext>
            </a:extLst>
          </p:cNvPr>
          <p:cNvSpPr txBox="1">
            <a:spLocks/>
          </p:cNvSpPr>
          <p:nvPr/>
        </p:nvSpPr>
        <p:spPr>
          <a:xfrm>
            <a:off x="-486224" y="206380"/>
            <a:ext cx="5768752" cy="520655"/>
          </a:xfrm>
          <a:prstGeom prst="rect">
            <a:avLst/>
          </a:prstGeom>
          <a:effectLst/>
        </p:spPr>
        <p:txBody>
          <a:bodyPr vert="horz" wrap="square" lIns="0" tIns="12700" rIns="0" bIns="0" rtlCol="0" anchor="ctr">
            <a:spAutoFit/>
          </a:bodyPr>
          <a:lstStyle>
            <a:lvl1pPr algn="ctr" defTabSz="342900" rtl="0" eaLnBrk="1" latinLnBrk="0" hangingPunct="1">
              <a:spcBef>
                <a:spcPct val="0"/>
              </a:spcBef>
              <a:buNone/>
              <a:defRPr sz="33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12700">
              <a:spcBef>
                <a:spcPts val="100"/>
              </a:spcBef>
            </a:pPr>
            <a:r>
              <a:rPr lang="en-US" sz="3200" u="sng" dirty="0">
                <a:solidFill>
                  <a:schemeClr val="accent1"/>
                </a:solidFill>
                <a:effectLst>
                  <a:outerShdw blurRad="38100" dist="38100" dir="2700000" algn="tl">
                    <a:srgbClr val="000000">
                      <a:alpha val="43137"/>
                    </a:srgbClr>
                  </a:outerShdw>
                </a:effectLst>
              </a:rPr>
              <a:t>CHI-SQUARE</a:t>
            </a:r>
            <a:r>
              <a:rPr lang="en-US" u="sng" dirty="0">
                <a:solidFill>
                  <a:schemeClr val="accent1"/>
                </a:solidFill>
                <a:effectLst>
                  <a:outerShdw blurRad="38100" dist="38100" dir="2700000" algn="tl">
                    <a:srgbClr val="000000">
                      <a:alpha val="43137"/>
                    </a:srgbClr>
                  </a:outerShdw>
                </a:effectLst>
              </a:rPr>
              <a:t> ANALYSIS</a:t>
            </a:r>
          </a:p>
        </p:txBody>
      </p:sp>
    </p:spTree>
    <p:extLst>
      <p:ext uri="{BB962C8B-B14F-4D97-AF65-F5344CB8AC3E}">
        <p14:creationId xmlns:p14="http://schemas.microsoft.com/office/powerpoint/2010/main" val="3984875249"/>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200" y="361950"/>
            <a:ext cx="5715000" cy="505267"/>
          </a:xfrm>
          <a:prstGeom prst="rect">
            <a:avLst/>
          </a:prstGeom>
        </p:spPr>
        <p:txBody>
          <a:bodyPr vert="horz" wrap="square" lIns="0" tIns="12700" rIns="0" bIns="0" rtlCol="0">
            <a:spAutoFit/>
          </a:bodyPr>
          <a:lstStyle/>
          <a:p>
            <a:pPr marL="12700">
              <a:lnSpc>
                <a:spcPct val="100000"/>
              </a:lnSpc>
              <a:spcBef>
                <a:spcPts val="100"/>
              </a:spcBef>
            </a:pPr>
            <a:r>
              <a:rPr lang="en-US" sz="3200" u="sng" dirty="0">
                <a:effectLst>
                  <a:outerShdw blurRad="38100" dist="38100" dir="2700000" algn="tl">
                    <a:srgbClr val="000000">
                      <a:alpha val="43137"/>
                    </a:srgbClr>
                  </a:outerShdw>
                </a:effectLst>
                <a:latin typeface="Arial Rounded MT Bold" panose="020F0704030504030204" pitchFamily="34" charset="0"/>
              </a:rPr>
              <a:t>PEARSON CORRELATION</a:t>
            </a:r>
            <a:endParaRPr lang="en-US" sz="3200" u="sng" spc="-300" dirty="0">
              <a:effectLst>
                <a:outerShdw blurRad="38100" dist="38100" dir="2700000" algn="tl">
                  <a:srgbClr val="000000">
                    <a:alpha val="43137"/>
                  </a:srgbClr>
                </a:outerShdw>
              </a:effectLst>
              <a:latin typeface="Arial Rounded MT Bold" panose="020F0704030504030204" pitchFamily="34" charset="0"/>
            </a:endParaRPr>
          </a:p>
        </p:txBody>
      </p:sp>
      <p:sp>
        <p:nvSpPr>
          <p:cNvPr id="4" name="object 4"/>
          <p:cNvSpPr/>
          <p:nvPr/>
        </p:nvSpPr>
        <p:spPr>
          <a:xfrm>
            <a:off x="0" y="0"/>
            <a:ext cx="2614930" cy="229870"/>
          </a:xfrm>
          <a:custGeom>
            <a:avLst/>
            <a:gdLst/>
            <a:ahLst/>
            <a:cxnLst/>
            <a:rect l="l" t="t" r="r" b="b"/>
            <a:pathLst>
              <a:path w="2614930" h="229870">
                <a:moveTo>
                  <a:pt x="2614800" y="0"/>
                </a:moveTo>
                <a:lnTo>
                  <a:pt x="0" y="0"/>
                </a:lnTo>
                <a:lnTo>
                  <a:pt x="0" y="229800"/>
                </a:lnTo>
                <a:lnTo>
                  <a:pt x="2614800" y="229800"/>
                </a:lnTo>
                <a:lnTo>
                  <a:pt x="2614800" y="0"/>
                </a:lnTo>
                <a:close/>
              </a:path>
            </a:pathLst>
          </a:custGeom>
          <a:solidFill>
            <a:srgbClr val="FFC727"/>
          </a:solidFill>
        </p:spPr>
        <p:txBody>
          <a:bodyPr wrap="square" lIns="0" tIns="0" rIns="0" bIns="0" rtlCol="0"/>
          <a:lstStyle/>
          <a:p>
            <a:endParaRPr/>
          </a:p>
        </p:txBody>
      </p:sp>
      <p:pic>
        <p:nvPicPr>
          <p:cNvPr id="7" name="Picture 6">
            <a:extLst>
              <a:ext uri="{FF2B5EF4-FFF2-40B4-BE49-F238E27FC236}">
                <a16:creationId xmlns:a16="http://schemas.microsoft.com/office/drawing/2014/main" xmlns="" id="{AB70DF72-D3C5-482A-B3D7-E4A680D8FC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123950"/>
            <a:ext cx="5494059" cy="3293879"/>
          </a:xfrm>
          <a:prstGeom prst="rect">
            <a:avLst/>
          </a:prstGeom>
          <a:ln>
            <a:noFill/>
          </a:ln>
          <a:effectLst>
            <a:outerShdw blurRad="292100" dist="139700" dir="2700000" algn="tl" rotWithShape="0">
              <a:srgbClr val="333333">
                <a:alpha val="65000"/>
              </a:srgbClr>
            </a:outerShdw>
          </a:effectLst>
        </p:spPr>
      </p:pic>
      <p:sp>
        <p:nvSpPr>
          <p:cNvPr id="5" name="TextBox 4"/>
          <p:cNvSpPr txBox="1"/>
          <p:nvPr/>
        </p:nvSpPr>
        <p:spPr>
          <a:xfrm>
            <a:off x="6477000" y="1339728"/>
            <a:ext cx="1905000" cy="2677656"/>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1200" dirty="0">
                <a:latin typeface="Bahnschrift" panose="020B0502040204020203" pitchFamily="34" charset="0"/>
              </a:rPr>
              <a:t>The Pearson correlation </a:t>
            </a:r>
            <a:r>
              <a:rPr lang="en-US" sz="1200" dirty="0" smtClean="0">
                <a:latin typeface="Bahnschrift" panose="020B0502040204020203" pitchFamily="34" charset="0"/>
              </a:rPr>
              <a:t>heat map </a:t>
            </a:r>
            <a:r>
              <a:rPr lang="en-US" sz="1200" dirty="0">
                <a:latin typeface="Bahnschrift" panose="020B0502040204020203" pitchFamily="34" charset="0"/>
              </a:rPr>
              <a:t>reveals the strength of linear relationships between variables</a:t>
            </a:r>
            <a:r>
              <a:rPr lang="en-US" sz="1200" dirty="0" smtClean="0">
                <a:latin typeface="Bahnschrift" panose="020B0502040204020203" pitchFamily="34" charset="0"/>
              </a:rPr>
              <a:t>.</a:t>
            </a:r>
          </a:p>
          <a:p>
            <a:endParaRPr lang="en-US" sz="1200" dirty="0" smtClean="0">
              <a:latin typeface="Bahnschrift" panose="020B0502040204020203" pitchFamily="34" charset="0"/>
            </a:endParaRPr>
          </a:p>
          <a:p>
            <a:r>
              <a:rPr lang="en-US" sz="1200" dirty="0" smtClean="0">
                <a:latin typeface="Bahnschrift" panose="020B0502040204020203" pitchFamily="34" charset="0"/>
              </a:rPr>
              <a:t>The </a:t>
            </a:r>
            <a:r>
              <a:rPr lang="en-US" sz="1200" dirty="0">
                <a:latin typeface="Bahnschrift" panose="020B0502040204020203" pitchFamily="34" charset="0"/>
              </a:rPr>
              <a:t>price demonstrates a strong positive correlation with the </a:t>
            </a:r>
            <a:r>
              <a:rPr lang="en-US" sz="1200" dirty="0" smtClean="0">
                <a:latin typeface="Bahnschrift" panose="020B0502040204020203" pitchFamily="34" charset="0"/>
              </a:rPr>
              <a:t>Model</a:t>
            </a:r>
            <a:r>
              <a:rPr lang="en-US" sz="1200" dirty="0">
                <a:latin typeface="Bahnschrift" panose="020B0502040204020203" pitchFamily="34" charset="0"/>
              </a:rPr>
              <a:t>, </a:t>
            </a:r>
            <a:r>
              <a:rPr lang="en-US" sz="1200" dirty="0">
                <a:latin typeface="Bahnschrift" panose="020B0502040204020203" pitchFamily="34" charset="0"/>
              </a:rPr>
              <a:t>E</a:t>
            </a:r>
            <a:r>
              <a:rPr lang="en-US" sz="1200" dirty="0" smtClean="0">
                <a:latin typeface="Bahnschrift" panose="020B0502040204020203" pitchFamily="34" charset="0"/>
              </a:rPr>
              <a:t>ngine size </a:t>
            </a:r>
            <a:r>
              <a:rPr lang="en-US" sz="1200" dirty="0">
                <a:latin typeface="Bahnschrift" panose="020B0502040204020203" pitchFamily="34" charset="0"/>
              </a:rPr>
              <a:t>and year, while a weak correlation is observed with </a:t>
            </a:r>
            <a:r>
              <a:rPr lang="en-US" sz="1200" dirty="0" smtClean="0">
                <a:latin typeface="Bahnschrift" panose="020B0502040204020203" pitchFamily="34" charset="0"/>
              </a:rPr>
              <a:t>Total Driven</a:t>
            </a:r>
            <a:r>
              <a:rPr lang="en-US" sz="1200" dirty="0">
                <a:latin typeface="Bahnschrift" panose="020B0502040204020203" pitchFamily="34" charset="0"/>
              </a:rPr>
              <a:t>, </a:t>
            </a:r>
            <a:r>
              <a:rPr lang="en-US" sz="1200" dirty="0" smtClean="0">
                <a:latin typeface="Bahnschrift" panose="020B0502040204020203" pitchFamily="34" charset="0"/>
              </a:rPr>
              <a:t>Fuel Type </a:t>
            </a:r>
            <a:r>
              <a:rPr lang="en-US" sz="1200" dirty="0">
                <a:latin typeface="Bahnschrift" panose="020B0502040204020203" pitchFamily="34" charset="0"/>
              </a:rPr>
              <a:t>and mpg.</a:t>
            </a:r>
            <a:endParaRPr lang="en-IN" sz="1200" dirty="0">
              <a:latin typeface="Bahnschrift" panose="020B0502040204020203" pitchFamily="34" charset="0"/>
            </a:endParaRPr>
          </a:p>
        </p:txBody>
      </p:sp>
    </p:spTree>
    <p:extLst>
      <p:ext uri="{BB962C8B-B14F-4D97-AF65-F5344CB8AC3E}">
        <p14:creationId xmlns:p14="http://schemas.microsoft.com/office/powerpoint/2010/main" val="1749294829"/>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3400" y="333075"/>
            <a:ext cx="5105400" cy="505267"/>
          </a:xfrm>
          <a:prstGeom prst="rect">
            <a:avLst/>
          </a:prstGeom>
        </p:spPr>
        <p:txBody>
          <a:bodyPr vert="horz" wrap="square" lIns="0" tIns="12700" rIns="0" bIns="0" rtlCol="0">
            <a:spAutoFit/>
          </a:bodyPr>
          <a:lstStyle/>
          <a:p>
            <a:pPr marL="12700">
              <a:lnSpc>
                <a:spcPct val="100000"/>
              </a:lnSpc>
              <a:spcBef>
                <a:spcPts val="100"/>
              </a:spcBef>
            </a:pPr>
            <a:r>
              <a:rPr lang="en-US" sz="3200" u="sng" dirty="0">
                <a:effectLst>
                  <a:outerShdw blurRad="38100" dist="38100" dir="2700000" algn="tl">
                    <a:srgbClr val="000000">
                      <a:alpha val="43137"/>
                    </a:srgbClr>
                  </a:outerShdw>
                </a:effectLst>
                <a:latin typeface="Arial Rounded MT Bold" panose="020F0704030504030204" pitchFamily="34" charset="0"/>
              </a:rPr>
              <a:t>MODEL PERFORMANCE</a:t>
            </a:r>
          </a:p>
        </p:txBody>
      </p:sp>
      <p:sp>
        <p:nvSpPr>
          <p:cNvPr id="4" name="object 4"/>
          <p:cNvSpPr/>
          <p:nvPr/>
        </p:nvSpPr>
        <p:spPr>
          <a:xfrm>
            <a:off x="0" y="0"/>
            <a:ext cx="2614930" cy="229870"/>
          </a:xfrm>
          <a:custGeom>
            <a:avLst/>
            <a:gdLst/>
            <a:ahLst/>
            <a:cxnLst/>
            <a:rect l="l" t="t" r="r" b="b"/>
            <a:pathLst>
              <a:path w="2614930" h="229870">
                <a:moveTo>
                  <a:pt x="2614800" y="0"/>
                </a:moveTo>
                <a:lnTo>
                  <a:pt x="0" y="0"/>
                </a:lnTo>
                <a:lnTo>
                  <a:pt x="0" y="229800"/>
                </a:lnTo>
                <a:lnTo>
                  <a:pt x="2614800" y="229800"/>
                </a:lnTo>
                <a:lnTo>
                  <a:pt x="2614800" y="0"/>
                </a:lnTo>
                <a:close/>
              </a:path>
            </a:pathLst>
          </a:custGeom>
          <a:solidFill>
            <a:srgbClr val="FFC727"/>
          </a:solidFill>
        </p:spPr>
        <p:txBody>
          <a:bodyPr wrap="square" lIns="0" tIns="0" rIns="0" bIns="0" rtlCol="0"/>
          <a:lstStyle/>
          <a:p>
            <a:endParaRPr/>
          </a:p>
        </p:txBody>
      </p:sp>
      <p:sp>
        <p:nvSpPr>
          <p:cNvPr id="3" name="Rectangle 2">
            <a:extLst>
              <a:ext uri="{FF2B5EF4-FFF2-40B4-BE49-F238E27FC236}">
                <a16:creationId xmlns:a16="http://schemas.microsoft.com/office/drawing/2014/main" xmlns="" id="{68C72E47-F383-4C79-BC89-CABD1BCD8D40}"/>
              </a:ext>
            </a:extLst>
          </p:cNvPr>
          <p:cNvSpPr/>
          <p:nvPr/>
        </p:nvSpPr>
        <p:spPr>
          <a:xfrm>
            <a:off x="228600" y="4731076"/>
            <a:ext cx="7848599" cy="30777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en-US" sz="1400" dirty="0">
                <a:solidFill>
                  <a:srgbClr val="374151"/>
                </a:solidFill>
                <a:effectLst>
                  <a:outerShdw blurRad="38100" dist="38100" dir="2700000" algn="tl">
                    <a:srgbClr val="000000">
                      <a:alpha val="43137"/>
                    </a:srgbClr>
                  </a:outerShdw>
                </a:effectLst>
                <a:latin typeface="Bahnschrift" panose="020B0502040204020203" pitchFamily="34" charset="0"/>
                <a:ea typeface="Tahoma" panose="020B0604030504040204" pitchFamily="34" charset="0"/>
                <a:cs typeface="Tahoma" panose="020B0604030504040204" pitchFamily="34" charset="0"/>
              </a:rPr>
              <a:t>Performance of models evaluated and compared to </a:t>
            </a:r>
            <a:r>
              <a:rPr lang="en-US" sz="1400" dirty="0">
                <a:effectLst>
                  <a:outerShdw blurRad="38100" dist="38100" dir="2700000" algn="tl">
                    <a:srgbClr val="000000">
                      <a:alpha val="43137"/>
                    </a:srgbClr>
                  </a:outerShdw>
                </a:effectLst>
                <a:latin typeface="Bahnschrift" panose="020B0502040204020203" pitchFamily="34" charset="0"/>
                <a:ea typeface="Tahoma" panose="020B0604030504040204" pitchFamily="34" charset="0"/>
                <a:cs typeface="Tahoma" panose="020B0604030504040204" pitchFamily="34" charset="0"/>
              </a:rPr>
              <a:t>identify the top-performing model</a:t>
            </a:r>
          </a:p>
        </p:txBody>
      </p:sp>
      <p:sp>
        <p:nvSpPr>
          <p:cNvPr id="7" name="TextBox 6"/>
          <p:cNvSpPr txBox="1"/>
          <p:nvPr/>
        </p:nvSpPr>
        <p:spPr>
          <a:xfrm>
            <a:off x="6705600" y="915144"/>
            <a:ext cx="2286000" cy="3600986"/>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sz="1200" dirty="0">
                <a:latin typeface="Bahnschrift" panose="020B0502040204020203" pitchFamily="34" charset="0"/>
              </a:rPr>
              <a:t>The graph compares the performance of different models, including Linear Regression, Decision Tree, Random Forest, and SVR, based on evaluation metrics such as Mean Squared Error (MSE), Mean Absolute Error (MAE), and R-squared scores</a:t>
            </a:r>
            <a:r>
              <a:rPr lang="en-US" sz="1200" dirty="0" smtClean="0">
                <a:latin typeface="Bahnschrift" panose="020B0502040204020203" pitchFamily="34" charset="0"/>
              </a:rPr>
              <a:t>. </a:t>
            </a:r>
            <a:r>
              <a:rPr lang="en-US" sz="1200" dirty="0">
                <a:latin typeface="Bahnschrift" panose="020B0502040204020203" pitchFamily="34" charset="0"/>
              </a:rPr>
              <a:t>2. The Random Forest model shows the lowest MSE and MAE values, indicating better accuracy and precision in predicting the target variable. 3. With an R-squared score of 0.93, the Random Forest model demonstrates a strong correlation between the predicted and </a:t>
            </a:r>
            <a:r>
              <a:rPr lang="en-US" sz="1200" dirty="0" smtClean="0">
                <a:latin typeface="Bahnschrift" panose="020B0502040204020203" pitchFamily="34" charset="0"/>
              </a:rPr>
              <a:t>actual value</a:t>
            </a:r>
            <a:endParaRPr lang="en-IN" sz="1200" dirty="0">
              <a:latin typeface="Bahnschrift" panose="020B0502040204020203" pitchFamily="34" charset="0"/>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053288"/>
            <a:ext cx="5939458" cy="33670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7416444"/>
      </p:ext>
    </p:extLst>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43000" y="342965"/>
            <a:ext cx="5753100" cy="505267"/>
          </a:xfrm>
          <a:prstGeom prst="rect">
            <a:avLst/>
          </a:prstGeom>
        </p:spPr>
        <p:txBody>
          <a:bodyPr vert="horz" wrap="square" lIns="0" tIns="12700" rIns="0" bIns="0" rtlCol="0">
            <a:spAutoFit/>
          </a:bodyPr>
          <a:lstStyle/>
          <a:p>
            <a:pPr marL="12700">
              <a:lnSpc>
                <a:spcPct val="100000"/>
              </a:lnSpc>
              <a:spcBef>
                <a:spcPts val="100"/>
              </a:spcBef>
            </a:pPr>
            <a:r>
              <a:rPr lang="en-US" sz="3200" u="sng" dirty="0">
                <a:solidFill>
                  <a:schemeClr val="accent1">
                    <a:lumMod val="75000"/>
                  </a:schemeClr>
                </a:solidFill>
                <a:effectLst>
                  <a:outerShdw blurRad="38100" dist="38100" dir="2700000" algn="tl">
                    <a:srgbClr val="000000">
                      <a:alpha val="43137"/>
                    </a:srgbClr>
                  </a:outerShdw>
                </a:effectLst>
                <a:latin typeface="Arial Rounded MT Bold" panose="020F0704030504030204" pitchFamily="34" charset="0"/>
              </a:rPr>
              <a:t>GRID SEARCH CV TUNING </a:t>
            </a:r>
          </a:p>
        </p:txBody>
      </p:sp>
      <p:sp>
        <p:nvSpPr>
          <p:cNvPr id="4" name="object 4"/>
          <p:cNvSpPr/>
          <p:nvPr/>
        </p:nvSpPr>
        <p:spPr>
          <a:xfrm>
            <a:off x="0" y="0"/>
            <a:ext cx="2614930" cy="229870"/>
          </a:xfrm>
          <a:custGeom>
            <a:avLst/>
            <a:gdLst/>
            <a:ahLst/>
            <a:cxnLst/>
            <a:rect l="l" t="t" r="r" b="b"/>
            <a:pathLst>
              <a:path w="2614930" h="229870">
                <a:moveTo>
                  <a:pt x="2614800" y="0"/>
                </a:moveTo>
                <a:lnTo>
                  <a:pt x="0" y="0"/>
                </a:lnTo>
                <a:lnTo>
                  <a:pt x="0" y="229800"/>
                </a:lnTo>
                <a:lnTo>
                  <a:pt x="2614800" y="229800"/>
                </a:lnTo>
                <a:lnTo>
                  <a:pt x="2614800" y="0"/>
                </a:lnTo>
                <a:close/>
              </a:path>
            </a:pathLst>
          </a:custGeom>
          <a:solidFill>
            <a:srgbClr val="FFC727"/>
          </a:solidFill>
        </p:spPr>
        <p:txBody>
          <a:bodyPr wrap="square" lIns="0" tIns="0" rIns="0" bIns="0" rtlCol="0"/>
          <a:lstStyle/>
          <a:p>
            <a:endParaRPr/>
          </a:p>
        </p:txBody>
      </p:sp>
      <p:sp>
        <p:nvSpPr>
          <p:cNvPr id="3" name="Rectangle 2">
            <a:extLst>
              <a:ext uri="{FF2B5EF4-FFF2-40B4-BE49-F238E27FC236}">
                <a16:creationId xmlns:a16="http://schemas.microsoft.com/office/drawing/2014/main" xmlns="" id="{766AE878-65F3-4621-9C79-31EB073C126B}"/>
              </a:ext>
            </a:extLst>
          </p:cNvPr>
          <p:cNvSpPr/>
          <p:nvPr/>
        </p:nvSpPr>
        <p:spPr>
          <a:xfrm>
            <a:off x="533400" y="4080372"/>
            <a:ext cx="8382000" cy="830997"/>
          </a:xfrm>
          <a:prstGeom prst="rect">
            <a:avLst/>
          </a:prstGeom>
        </p:spPr>
        <p:txBody>
          <a:bodyPr wrap="square">
            <a:spAutoFit/>
          </a:bodyPr>
          <a:lstStyle/>
          <a:p>
            <a:pPr marL="228600" indent="-228600">
              <a:buAutoNum type="arabicPeriod"/>
            </a:pPr>
            <a:r>
              <a:rPr lang="en-US" sz="1200" dirty="0" smtClean="0">
                <a:latin typeface="Bahnschrift" panose="020B0502040204020203" pitchFamily="34" charset="0"/>
              </a:rPr>
              <a:t>The hyper parameter </a:t>
            </a:r>
            <a:r>
              <a:rPr lang="en-US" sz="1200" dirty="0">
                <a:latin typeface="Bahnschrift" panose="020B0502040204020203" pitchFamily="34" charset="0"/>
              </a:rPr>
              <a:t>grid defines a set of values for key parameters in the Random Forest model. </a:t>
            </a:r>
            <a:endParaRPr lang="en-US" sz="1200" dirty="0" smtClean="0">
              <a:latin typeface="Bahnschrift" panose="020B0502040204020203" pitchFamily="34" charset="0"/>
            </a:endParaRPr>
          </a:p>
          <a:p>
            <a:endParaRPr lang="en-US" sz="1200" dirty="0">
              <a:latin typeface="Bahnschrift" panose="020B0502040204020203" pitchFamily="34" charset="0"/>
            </a:endParaRPr>
          </a:p>
          <a:p>
            <a:r>
              <a:rPr lang="en-US" sz="1200" dirty="0" smtClean="0">
                <a:latin typeface="Bahnschrift" panose="020B0502040204020203" pitchFamily="34" charset="0"/>
              </a:rPr>
              <a:t>2. </a:t>
            </a:r>
            <a:r>
              <a:rPr lang="en-US" sz="1200" dirty="0">
                <a:latin typeface="Bahnschrift" panose="020B0502040204020203" pitchFamily="34" charset="0"/>
              </a:rPr>
              <a:t>The best </a:t>
            </a:r>
            <a:r>
              <a:rPr lang="en-US" sz="1200" dirty="0" smtClean="0">
                <a:latin typeface="Bahnschrift" panose="020B0502040204020203" pitchFamily="34" charset="0"/>
              </a:rPr>
              <a:t>hyper parameters </a:t>
            </a:r>
            <a:r>
              <a:rPr lang="en-US" sz="1200" dirty="0">
                <a:latin typeface="Bahnschrift" panose="020B0502040204020203" pitchFamily="34" charset="0"/>
              </a:rPr>
              <a:t>for the Random Forest model were determined to be </a:t>
            </a:r>
            <a:r>
              <a:rPr lang="en-US" sz="1200" dirty="0" err="1">
                <a:latin typeface="Bahnschrift" panose="020B0502040204020203" pitchFamily="34" charset="0"/>
              </a:rPr>
              <a:t>max_depth</a:t>
            </a:r>
            <a:r>
              <a:rPr lang="en-US" sz="1200" dirty="0">
                <a:latin typeface="Bahnschrift" panose="020B0502040204020203" pitchFamily="34" charset="0"/>
              </a:rPr>
              <a:t>=10, min_samples_leaf=1, min_samples_split=5, and </a:t>
            </a:r>
            <a:r>
              <a:rPr lang="en-US" sz="1200" dirty="0" err="1">
                <a:latin typeface="Bahnschrift" panose="020B0502040204020203" pitchFamily="34" charset="0"/>
              </a:rPr>
              <a:t>n_estimators</a:t>
            </a:r>
            <a:r>
              <a:rPr lang="en-US" sz="1200" dirty="0">
                <a:latin typeface="Bahnschrift" panose="020B0502040204020203" pitchFamily="34" charset="0"/>
              </a:rPr>
              <a:t>=150, resulting in a mean cross-validation score of 0.9323</a:t>
            </a:r>
            <a:r>
              <a:rPr lang="en-US" sz="1200" dirty="0"/>
              <a:t>.</a:t>
            </a:r>
            <a:endParaRPr lang="en-US" sz="1200" dirty="0">
              <a:latin typeface="Tahoma" panose="020B0604030504040204" pitchFamily="34" charset="0"/>
              <a:ea typeface="Tahoma" panose="020B0604030504040204" pitchFamily="34" charset="0"/>
              <a:cs typeface="Tahoma" panose="020B0604030504040204" pitchFamily="34" charset="0"/>
            </a:endParaRPr>
          </a:p>
        </p:txBody>
      </p:sp>
      <p:pic>
        <p:nvPicPr>
          <p:cNvPr id="6" name="Picture 5">
            <a:extLst>
              <a:ext uri="{FF2B5EF4-FFF2-40B4-BE49-F238E27FC236}">
                <a16:creationId xmlns:a16="http://schemas.microsoft.com/office/drawing/2014/main" xmlns="" id="{5D908D2B-E6D8-4B13-A3D4-9BBBE6B98CF3}"/>
              </a:ext>
            </a:extLst>
          </p:cNvPr>
          <p:cNvPicPr>
            <a:picLocks noChangeAspect="1"/>
          </p:cNvPicPr>
          <p:nvPr/>
        </p:nvPicPr>
        <p:blipFill rotWithShape="1">
          <a:blip r:embed="rId2">
            <a:extLst>
              <a:ext uri="{28A0092B-C50C-407E-A947-70E740481C1C}">
                <a14:useLocalDpi xmlns:a14="http://schemas.microsoft.com/office/drawing/2010/main" val="0"/>
              </a:ext>
            </a:extLst>
          </a:blip>
          <a:srcRect l="25883" t="27925" r="35832" b="18874"/>
          <a:stretch/>
        </p:blipFill>
        <p:spPr>
          <a:xfrm>
            <a:off x="533400" y="1047750"/>
            <a:ext cx="7620000" cy="266689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69024946"/>
      </p:ext>
    </p:extLst>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4400" y="229870"/>
            <a:ext cx="7391400" cy="505267"/>
          </a:xfrm>
          <a:prstGeom prst="rect">
            <a:avLst/>
          </a:prstGeom>
        </p:spPr>
        <p:txBody>
          <a:bodyPr vert="horz" wrap="square" lIns="0" tIns="12700" rIns="0" bIns="0" rtlCol="0">
            <a:spAutoFit/>
          </a:bodyPr>
          <a:lstStyle/>
          <a:p>
            <a:pPr marL="12700">
              <a:lnSpc>
                <a:spcPct val="100000"/>
              </a:lnSpc>
              <a:spcBef>
                <a:spcPts val="100"/>
              </a:spcBef>
            </a:pPr>
            <a:r>
              <a:rPr lang="en-US" sz="3200" u="sng" dirty="0">
                <a:effectLst>
                  <a:outerShdw blurRad="38100" dist="38100" dir="2700000" algn="tl">
                    <a:srgbClr val="000000">
                      <a:alpha val="43137"/>
                    </a:srgbClr>
                  </a:outerShdw>
                </a:effectLst>
                <a:latin typeface="Arial Rounded MT Bold" panose="020F0704030504030204" pitchFamily="34" charset="0"/>
              </a:rPr>
              <a:t>POLYNOMIAL REGRESSION MODEL</a:t>
            </a:r>
          </a:p>
        </p:txBody>
      </p:sp>
      <p:sp>
        <p:nvSpPr>
          <p:cNvPr id="4" name="object 4"/>
          <p:cNvSpPr/>
          <p:nvPr/>
        </p:nvSpPr>
        <p:spPr>
          <a:xfrm>
            <a:off x="0" y="0"/>
            <a:ext cx="2614930" cy="229870"/>
          </a:xfrm>
          <a:custGeom>
            <a:avLst/>
            <a:gdLst/>
            <a:ahLst/>
            <a:cxnLst/>
            <a:rect l="l" t="t" r="r" b="b"/>
            <a:pathLst>
              <a:path w="2614930" h="229870">
                <a:moveTo>
                  <a:pt x="2614800" y="0"/>
                </a:moveTo>
                <a:lnTo>
                  <a:pt x="0" y="0"/>
                </a:lnTo>
                <a:lnTo>
                  <a:pt x="0" y="229800"/>
                </a:lnTo>
                <a:lnTo>
                  <a:pt x="2614800" y="229800"/>
                </a:lnTo>
                <a:lnTo>
                  <a:pt x="2614800" y="0"/>
                </a:lnTo>
                <a:close/>
              </a:path>
            </a:pathLst>
          </a:custGeom>
          <a:solidFill>
            <a:srgbClr val="FFC727"/>
          </a:solidFill>
        </p:spPr>
        <p:txBody>
          <a:bodyPr wrap="square" lIns="0" tIns="0" rIns="0" bIns="0" rtlCol="0"/>
          <a:lstStyle/>
          <a:p>
            <a:endParaRPr/>
          </a:p>
        </p:txBody>
      </p:sp>
      <p:sp>
        <p:nvSpPr>
          <p:cNvPr id="3" name="Rectangle 2">
            <a:extLst>
              <a:ext uri="{FF2B5EF4-FFF2-40B4-BE49-F238E27FC236}">
                <a16:creationId xmlns:a16="http://schemas.microsoft.com/office/drawing/2014/main" xmlns="" id="{766AE878-65F3-4621-9C79-31EB073C126B}"/>
              </a:ext>
            </a:extLst>
          </p:cNvPr>
          <p:cNvSpPr/>
          <p:nvPr/>
        </p:nvSpPr>
        <p:spPr>
          <a:xfrm>
            <a:off x="731904" y="4171950"/>
            <a:ext cx="8382000" cy="646331"/>
          </a:xfrm>
          <a:prstGeom prst="rect">
            <a:avLst/>
          </a:prstGeom>
        </p:spPr>
        <p:txBody>
          <a:bodyPr wrap="square">
            <a:spAutoFit/>
          </a:bodyPr>
          <a:lstStyle/>
          <a:p>
            <a:r>
              <a:rPr lang="en-US" sz="1200" dirty="0">
                <a:solidFill>
                  <a:srgbClr val="374151"/>
                </a:solidFill>
                <a:latin typeface="Tahoma" panose="020B0604030504040204" pitchFamily="34" charset="0"/>
                <a:ea typeface="Tahoma" panose="020B0604030504040204" pitchFamily="34" charset="0"/>
                <a:cs typeface="Tahoma" panose="020B0604030504040204" pitchFamily="34" charset="0"/>
              </a:rPr>
              <a:t> </a:t>
            </a:r>
            <a:r>
              <a:rPr lang="en-US" sz="1200" dirty="0">
                <a:solidFill>
                  <a:srgbClr val="374151"/>
                </a:solidFill>
                <a:latin typeface="Bahnschrift" panose="020B0502040204020203" pitchFamily="34" charset="0"/>
                <a:ea typeface="Tahoma" panose="020B0604030504040204" pitchFamily="34" charset="0"/>
                <a:cs typeface="Tahoma" panose="020B0604030504040204" pitchFamily="34" charset="0"/>
              </a:rPr>
              <a:t>The KPI for the polynomial regression model is to compare its performance with other models. This can be done by evaluating metrics such as mean squared error (MSE), mean absolute error (MAE), and R-squared (R2) score, which indicate how well the model fits the data and predicts used car prices.</a:t>
            </a:r>
            <a:endParaRPr lang="en-US" sz="1200" dirty="0">
              <a:latin typeface="Bahnschrift" panose="020B0502040204020203" pitchFamily="34" charset="0"/>
              <a:ea typeface="Tahoma" panose="020B0604030504040204" pitchFamily="34" charset="0"/>
              <a:cs typeface="Tahoma" panose="020B0604030504040204" pitchFamily="34" charset="0"/>
            </a:endParaRPr>
          </a:p>
        </p:txBody>
      </p:sp>
      <p:pic>
        <p:nvPicPr>
          <p:cNvPr id="7" name="Picture 6">
            <a:extLst>
              <a:ext uri="{FF2B5EF4-FFF2-40B4-BE49-F238E27FC236}">
                <a16:creationId xmlns:a16="http://schemas.microsoft.com/office/drawing/2014/main" xmlns="" id="{A52CB655-71BF-4B96-8023-8366ABA128FD}"/>
              </a:ext>
            </a:extLst>
          </p:cNvPr>
          <p:cNvPicPr>
            <a:picLocks noChangeAspect="1"/>
          </p:cNvPicPr>
          <p:nvPr/>
        </p:nvPicPr>
        <p:blipFill rotWithShape="1">
          <a:blip r:embed="rId2">
            <a:extLst>
              <a:ext uri="{28A0092B-C50C-407E-A947-70E740481C1C}">
                <a14:useLocalDpi xmlns:a14="http://schemas.microsoft.com/office/drawing/2010/main" val="0"/>
              </a:ext>
            </a:extLst>
          </a:blip>
          <a:srcRect l="25000" t="30731" r="35000" b="15910"/>
          <a:stretch/>
        </p:blipFill>
        <p:spPr>
          <a:xfrm>
            <a:off x="914400" y="1047750"/>
            <a:ext cx="6172200" cy="27432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99875850"/>
      </p:ext>
    </p:extLst>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533400" y="858728"/>
            <a:ext cx="8393376" cy="3691332"/>
          </a:xfrm>
          <a:prstGeom prst="rect">
            <a:avLst/>
          </a:prstGeom>
        </p:spPr>
        <p:txBody>
          <a:bodyPr vert="horz" wrap="square" lIns="0" tIns="12700" rIns="0" bIns="0" rtlCol="0">
            <a:spAutoFit/>
          </a:bodyPr>
          <a:lstStyle/>
          <a:p>
            <a:pPr marL="332740" marR="73660" indent="-320675">
              <a:lnSpc>
                <a:spcPct val="114999"/>
              </a:lnSpc>
              <a:spcBef>
                <a:spcPts val="100"/>
              </a:spcBef>
              <a:buFont typeface="Microsoft Sans Serif"/>
              <a:buChar char="●"/>
              <a:tabLst>
                <a:tab pos="332740" algn="l"/>
                <a:tab pos="333375" algn="l"/>
              </a:tabLst>
            </a:pPr>
            <a:r>
              <a:rPr lang="en-US" sz="1200" dirty="0">
                <a:latin typeface="Tahoma"/>
                <a:cs typeface="Tahoma"/>
              </a:rPr>
              <a:t>Error Distribution: After training our model, we analyzed the difference between the test and predicted values using a distribution plot. The errors followed a normal distribution with a mean close to zero. This indicates that our model's predictions are generally accurate, as the errors are minimal.</a:t>
            </a:r>
          </a:p>
          <a:p>
            <a:pPr marL="332740" marR="73660" indent="-320675">
              <a:lnSpc>
                <a:spcPct val="114999"/>
              </a:lnSpc>
              <a:spcBef>
                <a:spcPts val="100"/>
              </a:spcBef>
              <a:buFont typeface="Microsoft Sans Serif"/>
              <a:buChar char="●"/>
              <a:tabLst>
                <a:tab pos="332740" algn="l"/>
                <a:tab pos="333375" algn="l"/>
              </a:tabLst>
            </a:pPr>
            <a:endParaRPr lang="en-US" sz="1200" dirty="0">
              <a:latin typeface="Tahoma"/>
              <a:cs typeface="Tahoma"/>
            </a:endParaRPr>
          </a:p>
          <a:p>
            <a:pPr marL="332740" marR="73660" indent="-320675">
              <a:lnSpc>
                <a:spcPct val="114999"/>
              </a:lnSpc>
              <a:spcBef>
                <a:spcPts val="100"/>
              </a:spcBef>
              <a:buFont typeface="Microsoft Sans Serif"/>
              <a:buChar char="●"/>
              <a:tabLst>
                <a:tab pos="332740" algn="l"/>
                <a:tab pos="333375" algn="l"/>
              </a:tabLst>
            </a:pPr>
            <a:r>
              <a:rPr lang="en-US" sz="1200" dirty="0">
                <a:latin typeface="Tahoma"/>
                <a:cs typeface="Tahoma"/>
              </a:rPr>
              <a:t>Scatter Plot Analysis: We plotted the test points against the predicted points using a scatter plot. The points aligned closely along the diagonal line, indicating a strong correlation between the predicted and actual values. This suggests that our model is effectively capturing the patterns and trends in the data.</a:t>
            </a:r>
          </a:p>
          <a:p>
            <a:pPr marL="332740" marR="73660" indent="-320675">
              <a:lnSpc>
                <a:spcPct val="114999"/>
              </a:lnSpc>
              <a:spcBef>
                <a:spcPts val="100"/>
              </a:spcBef>
              <a:buFont typeface="Microsoft Sans Serif"/>
              <a:buChar char="●"/>
              <a:tabLst>
                <a:tab pos="332740" algn="l"/>
                <a:tab pos="333375" algn="l"/>
              </a:tabLst>
            </a:pPr>
            <a:endParaRPr lang="en-US" sz="1200" dirty="0">
              <a:latin typeface="Tahoma"/>
              <a:cs typeface="Tahoma"/>
            </a:endParaRPr>
          </a:p>
          <a:p>
            <a:pPr marL="332740" marR="73660" indent="-320675">
              <a:lnSpc>
                <a:spcPct val="114999"/>
              </a:lnSpc>
              <a:spcBef>
                <a:spcPts val="100"/>
              </a:spcBef>
              <a:buFont typeface="Microsoft Sans Serif"/>
              <a:buChar char="●"/>
              <a:tabLst>
                <a:tab pos="332740" algn="l"/>
                <a:tab pos="333375" algn="l"/>
              </a:tabLst>
            </a:pPr>
            <a:r>
              <a:rPr lang="en-US" sz="1200" dirty="0">
                <a:latin typeface="Tahoma"/>
                <a:cs typeface="Tahoma"/>
              </a:rPr>
              <a:t>Performance Metrics: We evaluated the performance of our model using metrics such as Root Mean Square Error (RMSE), R2 Score, and Mean Square Error (MSE). Our model achieved an RMSE of 1.36 and an MSE of 1.97 for the test and predicted test values. These metrics provide insights into the accuracy and precision of our model's predictions.</a:t>
            </a:r>
          </a:p>
          <a:p>
            <a:pPr marL="332740" marR="73660" indent="-320675">
              <a:lnSpc>
                <a:spcPct val="114999"/>
              </a:lnSpc>
              <a:spcBef>
                <a:spcPts val="100"/>
              </a:spcBef>
              <a:buFont typeface="Microsoft Sans Serif"/>
              <a:buChar char="●"/>
              <a:tabLst>
                <a:tab pos="332740" algn="l"/>
                <a:tab pos="333375" algn="l"/>
              </a:tabLst>
            </a:pPr>
            <a:endParaRPr lang="en-US" sz="1200" dirty="0">
              <a:latin typeface="Tahoma"/>
              <a:cs typeface="Tahoma"/>
            </a:endParaRPr>
          </a:p>
          <a:p>
            <a:pPr marL="332740" marR="73660" indent="-320675">
              <a:lnSpc>
                <a:spcPct val="114999"/>
              </a:lnSpc>
              <a:spcBef>
                <a:spcPts val="100"/>
              </a:spcBef>
              <a:buFont typeface="Microsoft Sans Serif"/>
              <a:buChar char="●"/>
              <a:tabLst>
                <a:tab pos="332740" algn="l"/>
                <a:tab pos="333375" algn="l"/>
              </a:tabLst>
            </a:pPr>
            <a:r>
              <a:rPr lang="en-US" sz="1200" dirty="0">
                <a:latin typeface="Tahoma"/>
                <a:cs typeface="Tahoma"/>
              </a:rPr>
              <a:t>Accuracy Score: While </a:t>
            </a:r>
            <a:r>
              <a:rPr lang="en-US" sz="1200" dirty="0" smtClean="0">
                <a:latin typeface="Tahoma"/>
                <a:cs typeface="Tahoma"/>
              </a:rPr>
              <a:t>accuracy score </a:t>
            </a:r>
            <a:r>
              <a:rPr lang="en-US" sz="1200" dirty="0">
                <a:latin typeface="Tahoma"/>
                <a:cs typeface="Tahoma"/>
              </a:rPr>
              <a:t>is typically used for classification tasks, we adapted it to assess the accuracy of our regression model. By setting a cutoff based on MSE, we classified predictions as either correct or incorrect. Our model achieved an accuracy score of 93.4%, indicating its effectiveness in predicting used car prices.</a:t>
            </a:r>
          </a:p>
          <a:p>
            <a:pPr marL="12065" marR="73660">
              <a:lnSpc>
                <a:spcPct val="114999"/>
              </a:lnSpc>
              <a:spcBef>
                <a:spcPts val="100"/>
              </a:spcBef>
              <a:tabLst>
                <a:tab pos="332740" algn="l"/>
                <a:tab pos="333375" algn="l"/>
              </a:tabLst>
            </a:pPr>
            <a:endParaRPr lang="en-US" sz="1200" dirty="0">
              <a:latin typeface="Tahoma"/>
              <a:cs typeface="Tahoma"/>
            </a:endParaRPr>
          </a:p>
        </p:txBody>
      </p:sp>
      <p:sp>
        <p:nvSpPr>
          <p:cNvPr id="3" name="object 3"/>
          <p:cNvSpPr/>
          <p:nvPr/>
        </p:nvSpPr>
        <p:spPr>
          <a:xfrm>
            <a:off x="6529200" y="148625"/>
            <a:ext cx="2614930" cy="315595"/>
          </a:xfrm>
          <a:custGeom>
            <a:avLst/>
            <a:gdLst/>
            <a:ahLst/>
            <a:cxnLst/>
            <a:rect l="l" t="t" r="r" b="b"/>
            <a:pathLst>
              <a:path w="2614929" h="315595">
                <a:moveTo>
                  <a:pt x="2614800" y="0"/>
                </a:moveTo>
                <a:lnTo>
                  <a:pt x="0" y="0"/>
                </a:lnTo>
                <a:lnTo>
                  <a:pt x="0" y="315599"/>
                </a:lnTo>
                <a:lnTo>
                  <a:pt x="2614800" y="315599"/>
                </a:lnTo>
                <a:lnTo>
                  <a:pt x="2614800" y="0"/>
                </a:lnTo>
                <a:close/>
              </a:path>
            </a:pathLst>
          </a:custGeom>
          <a:solidFill>
            <a:srgbClr val="455A64"/>
          </a:solidFill>
        </p:spPr>
        <p:txBody>
          <a:bodyPr wrap="square" lIns="0" tIns="0" rIns="0" bIns="0" rtlCol="0"/>
          <a:lstStyle/>
          <a:p>
            <a:endParaRPr/>
          </a:p>
        </p:txBody>
      </p:sp>
      <p:sp>
        <p:nvSpPr>
          <p:cNvPr id="4" name="object 4"/>
          <p:cNvSpPr/>
          <p:nvPr/>
        </p:nvSpPr>
        <p:spPr>
          <a:xfrm>
            <a:off x="0" y="4799400"/>
            <a:ext cx="2614930" cy="344170"/>
          </a:xfrm>
          <a:custGeom>
            <a:avLst/>
            <a:gdLst/>
            <a:ahLst/>
            <a:cxnLst/>
            <a:rect l="l" t="t" r="r" b="b"/>
            <a:pathLst>
              <a:path w="2614930" h="344170">
                <a:moveTo>
                  <a:pt x="2614800" y="0"/>
                </a:moveTo>
                <a:lnTo>
                  <a:pt x="0" y="0"/>
                </a:lnTo>
                <a:lnTo>
                  <a:pt x="0" y="344100"/>
                </a:lnTo>
                <a:lnTo>
                  <a:pt x="2614800" y="344100"/>
                </a:lnTo>
                <a:lnTo>
                  <a:pt x="2614800" y="0"/>
                </a:lnTo>
                <a:close/>
              </a:path>
            </a:pathLst>
          </a:custGeom>
          <a:solidFill>
            <a:srgbClr val="FFC727"/>
          </a:solidFill>
        </p:spPr>
        <p:txBody>
          <a:bodyPr wrap="square" lIns="0" tIns="0" rIns="0" bIns="0" rtlCol="0"/>
          <a:lstStyle/>
          <a:p>
            <a:endParaRPr/>
          </a:p>
        </p:txBody>
      </p:sp>
      <p:sp>
        <p:nvSpPr>
          <p:cNvPr id="5" name="object 5"/>
          <p:cNvSpPr txBox="1">
            <a:spLocks noGrp="1"/>
          </p:cNvSpPr>
          <p:nvPr>
            <p:ph type="title"/>
          </p:nvPr>
        </p:nvSpPr>
        <p:spPr>
          <a:xfrm>
            <a:off x="533400" y="156207"/>
            <a:ext cx="3286124" cy="505267"/>
          </a:xfrm>
          <a:prstGeom prst="rect">
            <a:avLst/>
          </a:prstGeom>
        </p:spPr>
        <p:txBody>
          <a:bodyPr vert="horz" wrap="square" lIns="0" tIns="12700" rIns="0" bIns="0" rtlCol="0">
            <a:spAutoFit/>
          </a:bodyPr>
          <a:lstStyle/>
          <a:p>
            <a:pPr marL="13335">
              <a:lnSpc>
                <a:spcPct val="100000"/>
              </a:lnSpc>
              <a:spcBef>
                <a:spcPts val="100"/>
              </a:spcBef>
            </a:pPr>
            <a:r>
              <a:rPr sz="3200" u="sng" dirty="0" smtClean="0">
                <a:effectLst>
                  <a:outerShdw blurRad="38100" dist="38100" dir="2700000" algn="tl">
                    <a:srgbClr val="000000">
                      <a:alpha val="43137"/>
                    </a:srgbClr>
                  </a:outerShdw>
                </a:effectLst>
                <a:latin typeface="Arial Rounded MT Bold" panose="020F0704030504030204" pitchFamily="34" charset="0"/>
              </a:rPr>
              <a:t>OBSERVATI</a:t>
            </a:r>
            <a:r>
              <a:rPr lang="en-US" sz="3200" u="sng" dirty="0" smtClean="0">
                <a:effectLst>
                  <a:outerShdw blurRad="38100" dist="38100" dir="2700000" algn="tl">
                    <a:srgbClr val="000000">
                      <a:alpha val="43137"/>
                    </a:srgbClr>
                  </a:outerShdw>
                </a:effectLst>
                <a:latin typeface="Arial Rounded MT Bold" panose="020F0704030504030204" pitchFamily="34" charset="0"/>
              </a:rPr>
              <a:t>ON</a:t>
            </a:r>
            <a:endParaRPr sz="3200" u="sng" dirty="0">
              <a:effectLst>
                <a:outerShdw blurRad="38100" dist="38100" dir="2700000" algn="tl">
                  <a:srgbClr val="000000">
                    <a:alpha val="43137"/>
                  </a:srgbClr>
                </a:outerShdw>
              </a:effectLst>
              <a:latin typeface="Arial Rounded MT Bold" panose="020F0704030504030204" pitchFamily="34" charset="0"/>
            </a:endParaRPr>
          </a:p>
        </p:txBody>
      </p:sp>
    </p:spTree>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408869" y="3714750"/>
            <a:ext cx="3251200" cy="903605"/>
          </a:xfrm>
          <a:prstGeom prst="rect">
            <a:avLst/>
          </a:prstGeom>
        </p:spPr>
        <p:txBody>
          <a:bodyPr vert="horz" wrap="square" lIns="0" tIns="201295" rIns="0" bIns="0" rtlCol="0">
            <a:spAutoFit/>
          </a:bodyPr>
          <a:lstStyle/>
          <a:p>
            <a:pPr marL="12700">
              <a:lnSpc>
                <a:spcPct val="100000"/>
              </a:lnSpc>
              <a:spcBef>
                <a:spcPts val="1585"/>
              </a:spcBef>
              <a:tabLst>
                <a:tab pos="3237865" algn="l"/>
              </a:tabLst>
            </a:pPr>
            <a:r>
              <a:rPr sz="2400" u="heavy" spc="-150" dirty="0">
                <a:solidFill>
                  <a:srgbClr val="263238"/>
                </a:solidFill>
                <a:uFill>
                  <a:solidFill>
                    <a:srgbClr val="263238"/>
                  </a:solidFill>
                </a:uFill>
                <a:latin typeface="Times New Roman"/>
                <a:cs typeface="Times New Roman"/>
              </a:rPr>
              <a:t> </a:t>
            </a:r>
            <a:r>
              <a:rPr sz="2400" u="heavy" spc="-150" dirty="0">
                <a:solidFill>
                  <a:srgbClr val="263238"/>
                </a:solidFill>
                <a:uFill>
                  <a:solidFill>
                    <a:srgbClr val="263238"/>
                  </a:solidFill>
                </a:uFill>
                <a:latin typeface="Trebuchet MS"/>
                <a:cs typeface="Trebuchet MS"/>
              </a:rPr>
              <a:t>PREDICTED </a:t>
            </a:r>
            <a:r>
              <a:rPr lang="en-US" sz="2400" u="heavy" spc="-150" dirty="0">
                <a:solidFill>
                  <a:srgbClr val="263238"/>
                </a:solidFill>
                <a:uFill>
                  <a:solidFill>
                    <a:srgbClr val="263238"/>
                  </a:solidFill>
                </a:uFill>
                <a:latin typeface="Trebuchet MS"/>
                <a:cs typeface="Trebuchet MS"/>
              </a:rPr>
              <a:t> </a:t>
            </a:r>
            <a:r>
              <a:rPr sz="2400" u="heavy" spc="-150" dirty="0">
                <a:solidFill>
                  <a:srgbClr val="263238"/>
                </a:solidFill>
                <a:uFill>
                  <a:solidFill>
                    <a:srgbClr val="263238"/>
                  </a:solidFill>
                </a:uFill>
                <a:latin typeface="Trebuchet MS"/>
                <a:cs typeface="Trebuchet MS"/>
              </a:rPr>
              <a:t>PRICE	</a:t>
            </a:r>
            <a:endParaRPr sz="2400" spc="-150" dirty="0">
              <a:latin typeface="Trebuchet MS"/>
              <a:cs typeface="Trebuchet MS"/>
            </a:endParaRPr>
          </a:p>
          <a:p>
            <a:pPr marL="97790">
              <a:lnSpc>
                <a:spcPct val="100000"/>
              </a:lnSpc>
              <a:spcBef>
                <a:spcPts val="865"/>
              </a:spcBef>
            </a:pPr>
            <a:r>
              <a:rPr sz="1400" dirty="0">
                <a:solidFill>
                  <a:srgbClr val="263238"/>
                </a:solidFill>
                <a:latin typeface="Tahoma"/>
                <a:cs typeface="Tahoma"/>
              </a:rPr>
              <a:t>The</a:t>
            </a:r>
            <a:r>
              <a:rPr sz="1400" spc="-170" dirty="0">
                <a:solidFill>
                  <a:srgbClr val="263238"/>
                </a:solidFill>
                <a:latin typeface="Tahoma"/>
                <a:cs typeface="Tahoma"/>
              </a:rPr>
              <a:t> </a:t>
            </a:r>
            <a:r>
              <a:rPr sz="1400" spc="20" dirty="0">
                <a:solidFill>
                  <a:srgbClr val="263238"/>
                </a:solidFill>
                <a:latin typeface="Tahoma"/>
                <a:cs typeface="Tahoma"/>
              </a:rPr>
              <a:t>price</a:t>
            </a:r>
            <a:r>
              <a:rPr sz="1400" spc="-170" dirty="0">
                <a:solidFill>
                  <a:srgbClr val="263238"/>
                </a:solidFill>
                <a:latin typeface="Tahoma"/>
                <a:cs typeface="Tahoma"/>
              </a:rPr>
              <a:t> </a:t>
            </a:r>
            <a:r>
              <a:rPr sz="1400" spc="15" dirty="0">
                <a:solidFill>
                  <a:srgbClr val="263238"/>
                </a:solidFill>
                <a:latin typeface="Tahoma"/>
                <a:cs typeface="Tahoma"/>
              </a:rPr>
              <a:t>predicted</a:t>
            </a:r>
            <a:r>
              <a:rPr sz="1400" spc="-170" dirty="0">
                <a:solidFill>
                  <a:srgbClr val="263238"/>
                </a:solidFill>
                <a:latin typeface="Tahoma"/>
                <a:cs typeface="Tahoma"/>
              </a:rPr>
              <a:t> </a:t>
            </a:r>
            <a:r>
              <a:rPr sz="1400" spc="10" dirty="0">
                <a:solidFill>
                  <a:srgbClr val="263238"/>
                </a:solidFill>
                <a:latin typeface="Tahoma"/>
                <a:cs typeface="Tahoma"/>
              </a:rPr>
              <a:t>is</a:t>
            </a:r>
            <a:r>
              <a:rPr sz="1400" spc="-170" dirty="0">
                <a:solidFill>
                  <a:srgbClr val="263238"/>
                </a:solidFill>
                <a:latin typeface="Tahoma"/>
                <a:cs typeface="Tahoma"/>
              </a:rPr>
              <a:t> </a:t>
            </a:r>
            <a:r>
              <a:rPr sz="1400" spc="-170" dirty="0" smtClean="0">
                <a:solidFill>
                  <a:srgbClr val="263238"/>
                </a:solidFill>
                <a:latin typeface="Tahoma"/>
                <a:cs typeface="Tahoma"/>
              </a:rPr>
              <a:t> </a:t>
            </a:r>
            <a:r>
              <a:rPr lang="en-US" sz="1400" spc="5" dirty="0" smtClean="0">
                <a:solidFill>
                  <a:srgbClr val="263238"/>
                </a:solidFill>
                <a:latin typeface="Tahoma"/>
                <a:cs typeface="Tahoma"/>
              </a:rPr>
              <a:t>14499 Euro</a:t>
            </a:r>
            <a:endParaRPr sz="1400" dirty="0">
              <a:latin typeface="Tahoma"/>
              <a:cs typeface="Tahoma"/>
            </a:endParaRPr>
          </a:p>
        </p:txBody>
      </p:sp>
      <p:sp>
        <p:nvSpPr>
          <p:cNvPr id="3" name="object 3"/>
          <p:cNvSpPr txBox="1"/>
          <p:nvPr/>
        </p:nvSpPr>
        <p:spPr>
          <a:xfrm>
            <a:off x="147680" y="1063661"/>
            <a:ext cx="3650615" cy="1153795"/>
          </a:xfrm>
          <a:prstGeom prst="rect">
            <a:avLst/>
          </a:prstGeom>
        </p:spPr>
        <p:txBody>
          <a:bodyPr vert="horz" wrap="square" lIns="0" tIns="12700" rIns="0" bIns="0" rtlCol="0">
            <a:spAutoFit/>
          </a:bodyPr>
          <a:lstStyle/>
          <a:p>
            <a:pPr marL="12700" marR="5080" algn="ctr">
              <a:lnSpc>
                <a:spcPct val="100000"/>
              </a:lnSpc>
              <a:spcBef>
                <a:spcPts val="100"/>
              </a:spcBef>
            </a:pPr>
            <a:r>
              <a:rPr sz="1400" dirty="0">
                <a:latin typeface="Tahoma"/>
                <a:cs typeface="Tahoma"/>
              </a:rPr>
              <a:t>The</a:t>
            </a:r>
            <a:r>
              <a:rPr sz="1400" spc="-170" dirty="0">
                <a:latin typeface="Tahoma"/>
                <a:cs typeface="Tahoma"/>
              </a:rPr>
              <a:t> </a:t>
            </a:r>
            <a:r>
              <a:rPr sz="1400" spc="15" dirty="0">
                <a:latin typeface="Tahoma"/>
                <a:cs typeface="Tahoma"/>
              </a:rPr>
              <a:t>results</a:t>
            </a:r>
            <a:r>
              <a:rPr sz="1400" spc="-170" dirty="0">
                <a:latin typeface="Tahoma"/>
                <a:cs typeface="Tahoma"/>
              </a:rPr>
              <a:t> </a:t>
            </a:r>
            <a:r>
              <a:rPr sz="1400" spc="10" dirty="0">
                <a:latin typeface="Tahoma"/>
                <a:cs typeface="Tahoma"/>
              </a:rPr>
              <a:t>are</a:t>
            </a:r>
            <a:r>
              <a:rPr sz="1400" spc="-170" dirty="0">
                <a:latin typeface="Tahoma"/>
                <a:cs typeface="Tahoma"/>
              </a:rPr>
              <a:t> </a:t>
            </a:r>
            <a:r>
              <a:rPr sz="1400" spc="10" dirty="0">
                <a:latin typeface="Tahoma"/>
                <a:cs typeface="Tahoma"/>
              </a:rPr>
              <a:t>demonst</a:t>
            </a:r>
            <a:r>
              <a:rPr sz="1400" spc="-25" dirty="0">
                <a:latin typeface="Tahoma"/>
                <a:cs typeface="Tahoma"/>
              </a:rPr>
              <a:t>r</a:t>
            </a:r>
            <a:r>
              <a:rPr sz="1400" spc="5" dirty="0">
                <a:latin typeface="Tahoma"/>
                <a:cs typeface="Tahoma"/>
              </a:rPr>
              <a:t>ated</a:t>
            </a:r>
            <a:r>
              <a:rPr sz="1400" spc="-170" dirty="0">
                <a:latin typeface="Tahoma"/>
                <a:cs typeface="Tahoma"/>
              </a:rPr>
              <a:t> </a:t>
            </a:r>
            <a:r>
              <a:rPr sz="1400" spc="15" dirty="0">
                <a:latin typeface="Tahoma"/>
                <a:cs typeface="Tahoma"/>
              </a:rPr>
              <a:t>in</a:t>
            </a:r>
            <a:r>
              <a:rPr sz="1400" spc="-170" dirty="0">
                <a:latin typeface="Tahoma"/>
                <a:cs typeface="Tahoma"/>
              </a:rPr>
              <a:t> </a:t>
            </a:r>
            <a:r>
              <a:rPr sz="1400" spc="15" dirty="0">
                <a:latin typeface="Tahoma"/>
                <a:cs typeface="Tahoma"/>
              </a:rPr>
              <a:t>html</a:t>
            </a:r>
            <a:r>
              <a:rPr sz="1400" spc="-170" dirty="0">
                <a:latin typeface="Tahoma"/>
                <a:cs typeface="Tahoma"/>
              </a:rPr>
              <a:t> </a:t>
            </a:r>
            <a:r>
              <a:rPr sz="1400" spc="-45" dirty="0">
                <a:latin typeface="Tahoma"/>
                <a:cs typeface="Tahoma"/>
              </a:rPr>
              <a:t>page.</a:t>
            </a:r>
            <a:r>
              <a:rPr sz="1400" spc="-185" dirty="0">
                <a:latin typeface="Tahoma"/>
                <a:cs typeface="Tahoma"/>
              </a:rPr>
              <a:t> </a:t>
            </a:r>
            <a:r>
              <a:rPr sz="1400" dirty="0">
                <a:latin typeface="Tahoma"/>
                <a:cs typeface="Tahoma"/>
              </a:rPr>
              <a:t>The  </a:t>
            </a:r>
            <a:r>
              <a:rPr sz="1400" spc="10" dirty="0">
                <a:latin typeface="Tahoma"/>
                <a:cs typeface="Tahoma"/>
              </a:rPr>
              <a:t>features</a:t>
            </a:r>
            <a:r>
              <a:rPr sz="1400" spc="-170" dirty="0">
                <a:latin typeface="Tahoma"/>
                <a:cs typeface="Tahoma"/>
              </a:rPr>
              <a:t> </a:t>
            </a:r>
            <a:r>
              <a:rPr sz="1400" spc="10" dirty="0">
                <a:latin typeface="Tahoma"/>
                <a:cs typeface="Tahoma"/>
              </a:rPr>
              <a:t>are</a:t>
            </a:r>
            <a:r>
              <a:rPr sz="1400" spc="-170" dirty="0">
                <a:latin typeface="Tahoma"/>
                <a:cs typeface="Tahoma"/>
              </a:rPr>
              <a:t> </a:t>
            </a:r>
            <a:r>
              <a:rPr sz="1400" spc="15" dirty="0">
                <a:latin typeface="Tahoma"/>
                <a:cs typeface="Tahoma"/>
              </a:rPr>
              <a:t>entered</a:t>
            </a:r>
            <a:r>
              <a:rPr sz="1400" spc="-170" dirty="0">
                <a:latin typeface="Tahoma"/>
                <a:cs typeface="Tahoma"/>
              </a:rPr>
              <a:t> </a:t>
            </a:r>
            <a:r>
              <a:rPr sz="1400" spc="-10" dirty="0">
                <a:latin typeface="Tahoma"/>
                <a:cs typeface="Tahoma"/>
              </a:rPr>
              <a:t>and</a:t>
            </a:r>
            <a:r>
              <a:rPr sz="1400" spc="-170" dirty="0">
                <a:latin typeface="Tahoma"/>
                <a:cs typeface="Tahoma"/>
              </a:rPr>
              <a:t> </a:t>
            </a:r>
            <a:r>
              <a:rPr sz="1400" spc="15" dirty="0">
                <a:latin typeface="Tahoma"/>
                <a:cs typeface="Tahoma"/>
              </a:rPr>
              <a:t>the</a:t>
            </a:r>
            <a:r>
              <a:rPr sz="1400" spc="-170" dirty="0">
                <a:latin typeface="Tahoma"/>
                <a:cs typeface="Tahoma"/>
              </a:rPr>
              <a:t> </a:t>
            </a:r>
            <a:r>
              <a:rPr sz="1400" dirty="0">
                <a:latin typeface="Tahoma"/>
                <a:cs typeface="Tahoma"/>
              </a:rPr>
              <a:t>selling</a:t>
            </a:r>
            <a:r>
              <a:rPr sz="1400" spc="-170" dirty="0">
                <a:latin typeface="Tahoma"/>
                <a:cs typeface="Tahoma"/>
              </a:rPr>
              <a:t> </a:t>
            </a:r>
            <a:r>
              <a:rPr sz="1400" spc="20" dirty="0">
                <a:latin typeface="Tahoma"/>
                <a:cs typeface="Tahoma"/>
              </a:rPr>
              <a:t>price</a:t>
            </a:r>
            <a:r>
              <a:rPr sz="1400" spc="-170" dirty="0">
                <a:latin typeface="Tahoma"/>
                <a:cs typeface="Tahoma"/>
              </a:rPr>
              <a:t> </a:t>
            </a:r>
            <a:r>
              <a:rPr sz="1400" spc="10" dirty="0">
                <a:latin typeface="Tahoma"/>
                <a:cs typeface="Tahoma"/>
              </a:rPr>
              <a:t>is  </a:t>
            </a:r>
            <a:r>
              <a:rPr sz="1400" spc="-5" dirty="0" smtClean="0">
                <a:latin typeface="Tahoma"/>
                <a:cs typeface="Tahoma"/>
              </a:rPr>
              <a:t>calculated</a:t>
            </a:r>
            <a:r>
              <a:rPr lang="en-US" sz="1400" spc="-5" dirty="0" smtClean="0">
                <a:latin typeface="Tahoma"/>
                <a:cs typeface="Tahoma"/>
              </a:rPr>
              <a:t> in Euro</a:t>
            </a:r>
            <a:r>
              <a:rPr sz="1400" spc="-5" dirty="0" smtClean="0">
                <a:latin typeface="Tahoma"/>
                <a:cs typeface="Tahoma"/>
              </a:rPr>
              <a:t>.</a:t>
            </a:r>
            <a:endParaRPr sz="1400" dirty="0" smtClean="0">
              <a:latin typeface="Tahoma"/>
              <a:cs typeface="Tahoma"/>
            </a:endParaRPr>
          </a:p>
          <a:p>
            <a:pPr marL="280670">
              <a:lnSpc>
                <a:spcPct val="100000"/>
              </a:lnSpc>
              <a:spcBef>
                <a:spcPts val="960"/>
              </a:spcBef>
              <a:tabLst>
                <a:tab pos="2832100" algn="l"/>
              </a:tabLst>
            </a:pPr>
            <a:r>
              <a:rPr sz="2400" u="heavy" spc="-150" dirty="0" smtClean="0">
                <a:solidFill>
                  <a:srgbClr val="263238"/>
                </a:solidFill>
                <a:uFill>
                  <a:solidFill>
                    <a:srgbClr val="263238"/>
                  </a:solidFill>
                </a:uFill>
                <a:latin typeface="Trebuchet MS"/>
                <a:cs typeface="Trebuchet MS"/>
              </a:rPr>
              <a:t>FEATURES</a:t>
            </a:r>
            <a:r>
              <a:rPr sz="2400" u="heavy" spc="-300" dirty="0" smtClean="0">
                <a:solidFill>
                  <a:srgbClr val="263238"/>
                </a:solidFill>
                <a:uFill>
                  <a:solidFill>
                    <a:srgbClr val="263238"/>
                  </a:solidFill>
                </a:uFill>
                <a:latin typeface="Trebuchet MS"/>
                <a:cs typeface="Trebuchet MS"/>
              </a:rPr>
              <a:t>	</a:t>
            </a:r>
            <a:endParaRPr sz="2400" spc="-300" dirty="0">
              <a:latin typeface="Trebuchet MS"/>
              <a:cs typeface="Trebuchet MS"/>
            </a:endParaRPr>
          </a:p>
        </p:txBody>
      </p:sp>
      <p:sp>
        <p:nvSpPr>
          <p:cNvPr id="4" name="object 4"/>
          <p:cNvSpPr/>
          <p:nvPr/>
        </p:nvSpPr>
        <p:spPr>
          <a:xfrm>
            <a:off x="0" y="742013"/>
            <a:ext cx="3457575" cy="131445"/>
          </a:xfrm>
          <a:custGeom>
            <a:avLst/>
            <a:gdLst/>
            <a:ahLst/>
            <a:cxnLst/>
            <a:rect l="l" t="t" r="r" b="b"/>
            <a:pathLst>
              <a:path w="3457575" h="131444">
                <a:moveTo>
                  <a:pt x="3457500" y="0"/>
                </a:moveTo>
                <a:lnTo>
                  <a:pt x="0" y="0"/>
                </a:lnTo>
                <a:lnTo>
                  <a:pt x="0" y="131400"/>
                </a:lnTo>
                <a:lnTo>
                  <a:pt x="3457500" y="131400"/>
                </a:lnTo>
                <a:lnTo>
                  <a:pt x="3457500" y="0"/>
                </a:lnTo>
                <a:close/>
              </a:path>
            </a:pathLst>
          </a:custGeom>
          <a:solidFill>
            <a:srgbClr val="FFC727"/>
          </a:solidFill>
        </p:spPr>
        <p:txBody>
          <a:bodyPr wrap="square" lIns="0" tIns="0" rIns="0" bIns="0" rtlCol="0"/>
          <a:lstStyle/>
          <a:p>
            <a:endParaRPr/>
          </a:p>
        </p:txBody>
      </p:sp>
      <p:sp>
        <p:nvSpPr>
          <p:cNvPr id="5" name="object 5"/>
          <p:cNvSpPr txBox="1"/>
          <p:nvPr/>
        </p:nvSpPr>
        <p:spPr>
          <a:xfrm>
            <a:off x="229889" y="2380321"/>
            <a:ext cx="1903711" cy="1449115"/>
          </a:xfrm>
          <a:prstGeom prst="rect">
            <a:avLst/>
          </a:prstGeom>
        </p:spPr>
        <p:txBody>
          <a:bodyPr vert="horz" wrap="square" lIns="0" tIns="12700" rIns="0" bIns="0" rtlCol="0">
            <a:spAutoFit/>
          </a:bodyPr>
          <a:lstStyle/>
          <a:p>
            <a:pPr marL="12700">
              <a:lnSpc>
                <a:spcPts val="1430"/>
              </a:lnSpc>
              <a:spcBef>
                <a:spcPts val="100"/>
              </a:spcBef>
            </a:pPr>
            <a:r>
              <a:rPr lang="en-US" sz="1200" spc="-5" dirty="0" smtClean="0">
                <a:solidFill>
                  <a:srgbClr val="263238"/>
                </a:solidFill>
                <a:latin typeface="Tahoma"/>
                <a:cs typeface="Tahoma"/>
              </a:rPr>
              <a:t>Model of a Car</a:t>
            </a:r>
            <a:endParaRPr sz="1200" dirty="0">
              <a:latin typeface="Tahoma"/>
              <a:cs typeface="Tahoma"/>
            </a:endParaRPr>
          </a:p>
          <a:p>
            <a:pPr marL="12700" marR="315595">
              <a:lnSpc>
                <a:spcPts val="1430"/>
              </a:lnSpc>
              <a:spcBef>
                <a:spcPts val="45"/>
              </a:spcBef>
            </a:pPr>
            <a:r>
              <a:rPr lang="en-US" sz="1200" spc="10" dirty="0" smtClean="0">
                <a:solidFill>
                  <a:srgbClr val="263238"/>
                </a:solidFill>
                <a:latin typeface="Tahoma"/>
                <a:cs typeface="Tahoma"/>
              </a:rPr>
              <a:t>Year of Car Purchased </a:t>
            </a:r>
          </a:p>
          <a:p>
            <a:pPr marL="12700" marR="315595">
              <a:lnSpc>
                <a:spcPts val="1430"/>
              </a:lnSpc>
              <a:spcBef>
                <a:spcPts val="45"/>
              </a:spcBef>
            </a:pPr>
            <a:r>
              <a:rPr lang="en-US" sz="1200" spc="10" dirty="0" smtClean="0">
                <a:solidFill>
                  <a:srgbClr val="263238"/>
                </a:solidFill>
                <a:latin typeface="Tahoma"/>
                <a:cs typeface="Tahoma"/>
              </a:rPr>
              <a:t>Transmission</a:t>
            </a:r>
          </a:p>
          <a:p>
            <a:pPr marL="12700" marR="315595">
              <a:lnSpc>
                <a:spcPts val="1430"/>
              </a:lnSpc>
              <a:spcBef>
                <a:spcPts val="45"/>
              </a:spcBef>
            </a:pPr>
            <a:r>
              <a:rPr lang="en-US" sz="1200" spc="10" dirty="0" smtClean="0">
                <a:solidFill>
                  <a:srgbClr val="263238"/>
                </a:solidFill>
                <a:latin typeface="Tahoma"/>
                <a:cs typeface="Tahoma"/>
              </a:rPr>
              <a:t>Fuel Type</a:t>
            </a:r>
          </a:p>
          <a:p>
            <a:pPr marL="12700" marR="315595">
              <a:lnSpc>
                <a:spcPts val="1430"/>
              </a:lnSpc>
              <a:spcBef>
                <a:spcPts val="45"/>
              </a:spcBef>
            </a:pPr>
            <a:r>
              <a:rPr lang="en-US" sz="1200" spc="10" dirty="0" smtClean="0">
                <a:solidFill>
                  <a:srgbClr val="263238"/>
                </a:solidFill>
                <a:latin typeface="Tahoma"/>
                <a:cs typeface="Tahoma"/>
              </a:rPr>
              <a:t>Total miles Driven</a:t>
            </a:r>
          </a:p>
          <a:p>
            <a:pPr marL="12700" marR="315595">
              <a:lnSpc>
                <a:spcPts val="1430"/>
              </a:lnSpc>
              <a:spcBef>
                <a:spcPts val="45"/>
              </a:spcBef>
            </a:pPr>
            <a:r>
              <a:rPr lang="en-US" sz="1200" spc="10" dirty="0" smtClean="0">
                <a:solidFill>
                  <a:srgbClr val="263238"/>
                </a:solidFill>
                <a:latin typeface="Tahoma"/>
                <a:cs typeface="Tahoma"/>
              </a:rPr>
              <a:t>Tax</a:t>
            </a:r>
          </a:p>
          <a:p>
            <a:pPr marL="12700" marR="315595">
              <a:lnSpc>
                <a:spcPts val="1430"/>
              </a:lnSpc>
              <a:spcBef>
                <a:spcPts val="45"/>
              </a:spcBef>
            </a:pPr>
            <a:r>
              <a:rPr lang="en-US" sz="1200" spc="10" dirty="0" smtClean="0">
                <a:solidFill>
                  <a:srgbClr val="263238"/>
                </a:solidFill>
                <a:latin typeface="Tahoma"/>
                <a:cs typeface="Tahoma"/>
              </a:rPr>
              <a:t>MPG</a:t>
            </a:r>
          </a:p>
          <a:p>
            <a:pPr marL="12700" marR="315595">
              <a:lnSpc>
                <a:spcPts val="1430"/>
              </a:lnSpc>
              <a:spcBef>
                <a:spcPts val="45"/>
              </a:spcBef>
            </a:pPr>
            <a:r>
              <a:rPr lang="en-US" sz="1200" spc="10" dirty="0" smtClean="0">
                <a:solidFill>
                  <a:srgbClr val="263238"/>
                </a:solidFill>
                <a:latin typeface="Tahoma"/>
                <a:cs typeface="Tahoma"/>
              </a:rPr>
              <a:t>Engine Size</a:t>
            </a:r>
          </a:p>
        </p:txBody>
      </p:sp>
      <p:sp>
        <p:nvSpPr>
          <p:cNvPr id="6" name="object 6"/>
          <p:cNvSpPr txBox="1"/>
          <p:nvPr/>
        </p:nvSpPr>
        <p:spPr>
          <a:xfrm>
            <a:off x="2342372" y="2380321"/>
            <a:ext cx="1240716" cy="1449115"/>
          </a:xfrm>
          <a:prstGeom prst="rect">
            <a:avLst/>
          </a:prstGeom>
        </p:spPr>
        <p:txBody>
          <a:bodyPr vert="horz" wrap="square" lIns="0" tIns="12700" rIns="0" bIns="0" rtlCol="0">
            <a:spAutoFit/>
          </a:bodyPr>
          <a:lstStyle/>
          <a:p>
            <a:pPr marL="12700">
              <a:lnSpc>
                <a:spcPts val="1430"/>
              </a:lnSpc>
              <a:spcBef>
                <a:spcPts val="100"/>
              </a:spcBef>
              <a:tabLst>
                <a:tab pos="374015" algn="l"/>
              </a:tabLst>
            </a:pPr>
            <a:r>
              <a:rPr sz="1200" spc="-125" dirty="0">
                <a:solidFill>
                  <a:srgbClr val="263238"/>
                </a:solidFill>
                <a:latin typeface="Tahoma"/>
                <a:cs typeface="Tahoma"/>
              </a:rPr>
              <a:t>:	</a:t>
            </a:r>
            <a:r>
              <a:rPr lang="en-US" sz="1200" spc="40" dirty="0" smtClean="0">
                <a:solidFill>
                  <a:srgbClr val="263238"/>
                </a:solidFill>
                <a:latin typeface="Tahoma"/>
                <a:cs typeface="Tahoma"/>
              </a:rPr>
              <a:t>Tucson</a:t>
            </a:r>
            <a:endParaRPr sz="1200" dirty="0">
              <a:latin typeface="Tahoma"/>
              <a:cs typeface="Tahoma"/>
            </a:endParaRPr>
          </a:p>
          <a:p>
            <a:pPr marL="12700">
              <a:lnSpc>
                <a:spcPts val="1425"/>
              </a:lnSpc>
              <a:tabLst>
                <a:tab pos="374015" algn="l"/>
              </a:tabLst>
            </a:pPr>
            <a:r>
              <a:rPr sz="1200" spc="-125" dirty="0">
                <a:solidFill>
                  <a:srgbClr val="263238"/>
                </a:solidFill>
                <a:latin typeface="Tahoma"/>
                <a:cs typeface="Tahoma"/>
              </a:rPr>
              <a:t>:	</a:t>
            </a:r>
            <a:r>
              <a:rPr lang="en-US" sz="1200" spc="40" dirty="0" smtClean="0">
                <a:solidFill>
                  <a:srgbClr val="263238"/>
                </a:solidFill>
                <a:latin typeface="Tahoma"/>
                <a:cs typeface="Tahoma"/>
              </a:rPr>
              <a:t>2016</a:t>
            </a:r>
            <a:endParaRPr sz="1200" dirty="0">
              <a:latin typeface="Tahoma"/>
              <a:cs typeface="Tahoma"/>
            </a:endParaRPr>
          </a:p>
          <a:p>
            <a:pPr marL="12700">
              <a:lnSpc>
                <a:spcPts val="1425"/>
              </a:lnSpc>
              <a:tabLst>
                <a:tab pos="374015" algn="l"/>
              </a:tabLst>
            </a:pPr>
            <a:r>
              <a:rPr sz="1200" spc="-125" dirty="0">
                <a:solidFill>
                  <a:srgbClr val="263238"/>
                </a:solidFill>
                <a:latin typeface="Tahoma"/>
                <a:cs typeface="Tahoma"/>
              </a:rPr>
              <a:t>:	</a:t>
            </a:r>
            <a:r>
              <a:rPr lang="en-US" sz="1200" spc="40" dirty="0" smtClean="0">
                <a:solidFill>
                  <a:srgbClr val="263238"/>
                </a:solidFill>
                <a:latin typeface="Tahoma"/>
                <a:cs typeface="Tahoma"/>
              </a:rPr>
              <a:t>Automatic</a:t>
            </a:r>
            <a:endParaRPr sz="1200" dirty="0">
              <a:latin typeface="Tahoma"/>
              <a:cs typeface="Tahoma"/>
            </a:endParaRPr>
          </a:p>
          <a:p>
            <a:pPr marL="12700">
              <a:lnSpc>
                <a:spcPts val="1425"/>
              </a:lnSpc>
              <a:tabLst>
                <a:tab pos="374015" algn="l"/>
              </a:tabLst>
            </a:pPr>
            <a:r>
              <a:rPr sz="1200" spc="-125" dirty="0">
                <a:solidFill>
                  <a:srgbClr val="263238"/>
                </a:solidFill>
                <a:latin typeface="Tahoma"/>
                <a:cs typeface="Tahoma"/>
              </a:rPr>
              <a:t>:	</a:t>
            </a:r>
            <a:r>
              <a:rPr lang="en-US" sz="1200" spc="40" dirty="0" smtClean="0">
                <a:solidFill>
                  <a:srgbClr val="263238"/>
                </a:solidFill>
                <a:latin typeface="Tahoma"/>
                <a:cs typeface="Tahoma"/>
              </a:rPr>
              <a:t>Diesel</a:t>
            </a:r>
            <a:endParaRPr sz="1200" dirty="0">
              <a:latin typeface="Tahoma"/>
              <a:cs typeface="Tahoma"/>
            </a:endParaRPr>
          </a:p>
          <a:p>
            <a:pPr marL="12700">
              <a:lnSpc>
                <a:spcPts val="1425"/>
              </a:lnSpc>
              <a:tabLst>
                <a:tab pos="374015" algn="l"/>
              </a:tabLst>
            </a:pPr>
            <a:r>
              <a:rPr sz="1200" spc="-125" dirty="0">
                <a:solidFill>
                  <a:srgbClr val="263238"/>
                </a:solidFill>
                <a:latin typeface="Tahoma"/>
                <a:cs typeface="Tahoma"/>
              </a:rPr>
              <a:t>:	</a:t>
            </a:r>
            <a:r>
              <a:rPr lang="en-US" sz="1200" spc="20" dirty="0" smtClean="0">
                <a:solidFill>
                  <a:srgbClr val="263238"/>
                </a:solidFill>
                <a:latin typeface="Tahoma"/>
                <a:cs typeface="Tahoma"/>
              </a:rPr>
              <a:t>25233</a:t>
            </a:r>
            <a:endParaRPr sz="1200" dirty="0">
              <a:latin typeface="Tahoma"/>
              <a:cs typeface="Tahoma"/>
            </a:endParaRPr>
          </a:p>
          <a:p>
            <a:pPr marL="12700">
              <a:lnSpc>
                <a:spcPts val="1425"/>
              </a:lnSpc>
              <a:tabLst>
                <a:tab pos="374015" algn="l"/>
              </a:tabLst>
            </a:pPr>
            <a:r>
              <a:rPr sz="1200" spc="-125" dirty="0">
                <a:solidFill>
                  <a:srgbClr val="263238"/>
                </a:solidFill>
                <a:latin typeface="Tahoma"/>
                <a:cs typeface="Tahoma"/>
              </a:rPr>
              <a:t>:	</a:t>
            </a:r>
            <a:r>
              <a:rPr lang="en-US" sz="1200" dirty="0" smtClean="0">
                <a:solidFill>
                  <a:srgbClr val="263238"/>
                </a:solidFill>
                <a:latin typeface="Tahoma"/>
                <a:cs typeface="Tahoma"/>
              </a:rPr>
              <a:t>235</a:t>
            </a:r>
            <a:endParaRPr sz="1200" dirty="0">
              <a:latin typeface="Tahoma"/>
              <a:cs typeface="Tahoma"/>
            </a:endParaRPr>
          </a:p>
          <a:p>
            <a:pPr marL="12700">
              <a:lnSpc>
                <a:spcPts val="1435"/>
              </a:lnSpc>
              <a:tabLst>
                <a:tab pos="374015" algn="l"/>
              </a:tabLst>
            </a:pPr>
            <a:r>
              <a:rPr sz="1200" spc="-125" dirty="0" smtClean="0">
                <a:solidFill>
                  <a:srgbClr val="263238"/>
                </a:solidFill>
                <a:latin typeface="Tahoma"/>
                <a:cs typeface="Tahoma"/>
              </a:rPr>
              <a:t>:</a:t>
            </a:r>
            <a:r>
              <a:rPr lang="en-US" sz="1200" spc="-125" dirty="0">
                <a:solidFill>
                  <a:srgbClr val="263238"/>
                </a:solidFill>
                <a:latin typeface="Tahoma"/>
                <a:cs typeface="Tahoma"/>
              </a:rPr>
              <a:t> </a:t>
            </a:r>
            <a:r>
              <a:rPr lang="en-US" sz="1200" spc="-125" dirty="0" smtClean="0">
                <a:solidFill>
                  <a:srgbClr val="263238"/>
                </a:solidFill>
                <a:latin typeface="Tahoma"/>
                <a:cs typeface="Tahoma"/>
              </a:rPr>
              <a:t>         43.5</a:t>
            </a:r>
          </a:p>
          <a:p>
            <a:pPr marL="12700">
              <a:lnSpc>
                <a:spcPts val="1435"/>
              </a:lnSpc>
              <a:tabLst>
                <a:tab pos="374015" algn="l"/>
              </a:tabLst>
            </a:pPr>
            <a:r>
              <a:rPr lang="en-US" sz="1200" spc="-125" dirty="0" smtClean="0">
                <a:solidFill>
                  <a:srgbClr val="263238"/>
                </a:solidFill>
                <a:latin typeface="Tahoma"/>
                <a:cs typeface="Tahoma"/>
              </a:rPr>
              <a:t>:          2.0</a:t>
            </a:r>
            <a:endParaRPr sz="1200" dirty="0">
              <a:latin typeface="Tahoma"/>
              <a:cs typeface="Tahoma"/>
            </a:endParaRPr>
          </a:p>
        </p:txBody>
      </p:sp>
      <p:pic>
        <p:nvPicPr>
          <p:cNvPr id="7" name="object 7"/>
          <p:cNvPicPr/>
          <p:nvPr/>
        </p:nvPicPr>
        <p:blipFill>
          <a:blip r:embed="rId2" cstate="print"/>
          <a:stretch>
            <a:fillRect/>
          </a:stretch>
        </p:blipFill>
        <p:spPr>
          <a:xfrm>
            <a:off x="3946864" y="502561"/>
            <a:ext cx="2400982" cy="4115794"/>
          </a:xfrm>
          <a:prstGeom prst="rect">
            <a:avLst/>
          </a:prstGeom>
        </p:spPr>
      </p:pic>
      <p:sp>
        <p:nvSpPr>
          <p:cNvPr id="9" name="object 9"/>
          <p:cNvSpPr txBox="1">
            <a:spLocks noGrp="1"/>
          </p:cNvSpPr>
          <p:nvPr>
            <p:ph type="title"/>
          </p:nvPr>
        </p:nvSpPr>
        <p:spPr>
          <a:xfrm>
            <a:off x="434827" y="218676"/>
            <a:ext cx="2589510" cy="505267"/>
          </a:xfrm>
          <a:prstGeom prst="rect">
            <a:avLst/>
          </a:prstGeom>
        </p:spPr>
        <p:txBody>
          <a:bodyPr vert="horz" wrap="square" lIns="0" tIns="12700" rIns="0" bIns="0" rtlCol="0">
            <a:spAutoFit/>
          </a:bodyPr>
          <a:lstStyle/>
          <a:p>
            <a:pPr marL="12700">
              <a:lnSpc>
                <a:spcPct val="100000"/>
              </a:lnSpc>
              <a:spcBef>
                <a:spcPts val="100"/>
              </a:spcBef>
            </a:pPr>
            <a:r>
              <a:rPr sz="3200" u="sng" spc="-300" dirty="0" smtClean="0">
                <a:solidFill>
                  <a:schemeClr val="accent1">
                    <a:lumMod val="75000"/>
                  </a:schemeClr>
                </a:solidFill>
                <a:effectLst>
                  <a:outerShdw blurRad="38100" dist="38100" dir="2700000" algn="tl">
                    <a:srgbClr val="000000">
                      <a:alpha val="43137"/>
                    </a:srgbClr>
                  </a:outerShdw>
                </a:effectLst>
                <a:latin typeface="Arial Rounded MT Bold" panose="020F0704030504030204" pitchFamily="34" charset="0"/>
              </a:rPr>
              <a:t>RESULT</a:t>
            </a:r>
            <a:endParaRPr sz="3200" u="sng" spc="-300" dirty="0">
              <a:solidFill>
                <a:schemeClr val="accent1">
                  <a:lumMod val="75000"/>
                </a:schemeClr>
              </a:solidFill>
              <a:effectLst>
                <a:outerShdw blurRad="38100" dist="38100" dir="2700000" algn="tl">
                  <a:srgbClr val="000000">
                    <a:alpha val="43137"/>
                  </a:srgbClr>
                </a:outerShdw>
              </a:effectLst>
              <a:latin typeface="Arial Rounded MT Bold" panose="020F0704030504030204" pitchFamily="34" charset="0"/>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7489" y="154532"/>
            <a:ext cx="2561926" cy="4191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06381" y="484390"/>
            <a:ext cx="4267200" cy="513080"/>
          </a:xfrm>
          <a:prstGeom prst="rect">
            <a:avLst/>
          </a:prstGeom>
        </p:spPr>
        <p:txBody>
          <a:bodyPr vert="horz" wrap="square" lIns="0" tIns="12700" rIns="0" bIns="0" rtlCol="0">
            <a:spAutoFit/>
          </a:bodyPr>
          <a:lstStyle/>
          <a:p>
            <a:pPr marL="12700">
              <a:lnSpc>
                <a:spcPct val="100000"/>
              </a:lnSpc>
              <a:spcBef>
                <a:spcPts val="100"/>
              </a:spcBef>
            </a:pPr>
            <a:r>
              <a:rPr sz="3200" b="1" u="sng" dirty="0">
                <a:solidFill>
                  <a:schemeClr val="accent1">
                    <a:lumMod val="75000"/>
                  </a:schemeClr>
                </a:solidFill>
                <a:effectLst>
                  <a:outerShdw blurRad="38100" dist="38100" dir="2700000" algn="tl">
                    <a:srgbClr val="000000">
                      <a:alpha val="43137"/>
                    </a:srgbClr>
                  </a:outerShdw>
                </a:effectLst>
                <a:latin typeface="Arial Rounded MT Bold" panose="020F0704030504030204" pitchFamily="34" charset="0"/>
              </a:rPr>
              <a:t>CHALLENGES</a:t>
            </a:r>
          </a:p>
        </p:txBody>
      </p:sp>
      <p:sp>
        <p:nvSpPr>
          <p:cNvPr id="3" name="object 3"/>
          <p:cNvSpPr/>
          <p:nvPr/>
        </p:nvSpPr>
        <p:spPr>
          <a:xfrm>
            <a:off x="6529200" y="191924"/>
            <a:ext cx="2614930" cy="346710"/>
          </a:xfrm>
          <a:custGeom>
            <a:avLst/>
            <a:gdLst/>
            <a:ahLst/>
            <a:cxnLst/>
            <a:rect l="l" t="t" r="r" b="b"/>
            <a:pathLst>
              <a:path w="2614929" h="346709">
                <a:moveTo>
                  <a:pt x="2614800" y="0"/>
                </a:moveTo>
                <a:lnTo>
                  <a:pt x="0" y="0"/>
                </a:lnTo>
                <a:lnTo>
                  <a:pt x="0" y="346199"/>
                </a:lnTo>
                <a:lnTo>
                  <a:pt x="2614800" y="346199"/>
                </a:lnTo>
                <a:lnTo>
                  <a:pt x="2614800" y="0"/>
                </a:lnTo>
                <a:close/>
              </a:path>
            </a:pathLst>
          </a:custGeom>
          <a:solidFill>
            <a:srgbClr val="FFC727"/>
          </a:solidFill>
        </p:spPr>
        <p:txBody>
          <a:bodyPr wrap="square" lIns="0" tIns="0" rIns="0" bIns="0" rtlCol="0"/>
          <a:lstStyle/>
          <a:p>
            <a:endParaRPr/>
          </a:p>
        </p:txBody>
      </p:sp>
      <p:pic>
        <p:nvPicPr>
          <p:cNvPr id="4" name="object 4"/>
          <p:cNvPicPr/>
          <p:nvPr/>
        </p:nvPicPr>
        <p:blipFill>
          <a:blip r:embed="rId2" cstate="print"/>
          <a:stretch>
            <a:fillRect/>
          </a:stretch>
        </p:blipFill>
        <p:spPr>
          <a:xfrm>
            <a:off x="5426996" y="914601"/>
            <a:ext cx="3689099" cy="3689099"/>
          </a:xfrm>
          <a:prstGeom prst="rect">
            <a:avLst/>
          </a:prstGeom>
        </p:spPr>
      </p:pic>
      <p:sp>
        <p:nvSpPr>
          <p:cNvPr id="5" name="object 5"/>
          <p:cNvSpPr txBox="1"/>
          <p:nvPr/>
        </p:nvSpPr>
        <p:spPr>
          <a:xfrm>
            <a:off x="506381" y="1733550"/>
            <a:ext cx="4920615" cy="2051203"/>
          </a:xfrm>
          <a:prstGeom prst="rect">
            <a:avLst/>
          </a:prstGeom>
        </p:spPr>
        <p:txBody>
          <a:bodyPr vert="horz" wrap="square" lIns="0" tIns="19685" rIns="0" bIns="0" rtlCol="0">
            <a:spAutoFit/>
          </a:bodyPr>
          <a:lstStyle/>
          <a:p>
            <a:r>
              <a:rPr lang="en-US" sz="1200" dirty="0" smtClean="0">
                <a:latin typeface="Bahnschrift" panose="020B0502040204020203" pitchFamily="34" charset="0"/>
              </a:rPr>
              <a:t>Transforming </a:t>
            </a:r>
            <a:r>
              <a:rPr lang="en-US" sz="1200" dirty="0">
                <a:latin typeface="Bahnschrift" panose="020B0502040204020203" pitchFamily="34" charset="0"/>
              </a:rPr>
              <a:t>categorical values and removing unnecessary features for regression compatibility</a:t>
            </a:r>
            <a:r>
              <a:rPr lang="en-US" sz="1200" dirty="0" smtClean="0">
                <a:latin typeface="Bahnschrift" panose="020B0502040204020203" pitchFamily="34" charset="0"/>
              </a:rPr>
              <a:t>.</a:t>
            </a:r>
          </a:p>
          <a:p>
            <a:endParaRPr lang="en-US" sz="1200" dirty="0">
              <a:latin typeface="Bahnschrift" panose="020B0502040204020203" pitchFamily="34" charset="0"/>
            </a:endParaRPr>
          </a:p>
          <a:p>
            <a:r>
              <a:rPr lang="en-US" sz="1200" dirty="0">
                <a:latin typeface="Bahnschrift" panose="020B0502040204020203" pitchFamily="34" charset="0"/>
              </a:rPr>
              <a:t>Finding the best regression algorithm and dealing with challenges in gridsearchCV for </a:t>
            </a:r>
            <a:r>
              <a:rPr lang="en-US" sz="1200" dirty="0" smtClean="0">
                <a:latin typeface="Bahnschrift" panose="020B0502040204020203" pitchFamily="34" charset="0"/>
              </a:rPr>
              <a:t>hyper parameter </a:t>
            </a:r>
            <a:r>
              <a:rPr lang="en-US" sz="1200" dirty="0">
                <a:latin typeface="Bahnschrift" panose="020B0502040204020203" pitchFamily="34" charset="0"/>
              </a:rPr>
              <a:t>tuning</a:t>
            </a:r>
            <a:r>
              <a:rPr lang="en-US" sz="1200" dirty="0" smtClean="0">
                <a:latin typeface="Bahnschrift" panose="020B0502040204020203" pitchFamily="34" charset="0"/>
              </a:rPr>
              <a:t>.</a:t>
            </a:r>
          </a:p>
          <a:p>
            <a:endParaRPr lang="en-US" sz="1200" dirty="0">
              <a:latin typeface="Bahnschrift" panose="020B0502040204020203" pitchFamily="34" charset="0"/>
            </a:endParaRPr>
          </a:p>
          <a:p>
            <a:r>
              <a:rPr lang="en-US" sz="1200" dirty="0">
                <a:latin typeface="Bahnschrift" panose="020B0502040204020203" pitchFamily="34" charset="0"/>
              </a:rPr>
              <a:t>Identifying influential features using techniques like Pearson coefficient correlation and extra tree </a:t>
            </a:r>
            <a:r>
              <a:rPr lang="en-US" sz="1200" dirty="0" smtClean="0">
                <a:latin typeface="Bahnschrift" panose="020B0502040204020203" pitchFamily="34" charset="0"/>
              </a:rPr>
              <a:t>regressor.</a:t>
            </a:r>
          </a:p>
          <a:p>
            <a:endParaRPr lang="en-US" sz="1200" dirty="0">
              <a:latin typeface="Bahnschrift" panose="020B0502040204020203" pitchFamily="34" charset="0"/>
            </a:endParaRPr>
          </a:p>
          <a:p>
            <a:r>
              <a:rPr lang="en-US" sz="1200" dirty="0">
                <a:latin typeface="Bahnschrift" panose="020B0502040204020203" pitchFamily="34" charset="0"/>
              </a:rPr>
              <a:t>Learning HTML from scratch to develop a webpage showcasing the model's workings.</a:t>
            </a:r>
          </a:p>
        </p:txBody>
      </p:sp>
    </p:spTree>
  </p:cSld>
  <p:clrMapOvr>
    <a:masterClrMapping/>
  </p:clrMapOvr>
  <p:transition spd="slow">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4603129" y="1974397"/>
            <a:ext cx="4234815" cy="1367041"/>
          </a:xfrm>
          <a:prstGeom prst="rect">
            <a:avLst/>
          </a:prstGeom>
        </p:spPr>
        <p:txBody>
          <a:bodyPr vert="horz" wrap="square" lIns="0" tIns="12700" rIns="0" bIns="0" rtlCol="0">
            <a:spAutoFit/>
          </a:bodyPr>
          <a:lstStyle/>
          <a:p>
            <a:pPr marL="12700" algn="ctr">
              <a:lnSpc>
                <a:spcPct val="100000"/>
              </a:lnSpc>
              <a:spcBef>
                <a:spcPts val="100"/>
              </a:spcBef>
              <a:tabLst>
                <a:tab pos="853440" algn="l"/>
                <a:tab pos="4221480" algn="l"/>
              </a:tabLst>
            </a:pPr>
            <a:r>
              <a:rPr sz="4400" b="1" spc="-300" dirty="0">
                <a:solidFill>
                  <a:schemeClr val="accent1">
                    <a:lumMod val="75000"/>
                  </a:schemeClr>
                </a:solidFill>
                <a:effectLst>
                  <a:outerShdw blurRad="38100" dist="38100" dir="2700000" algn="tl">
                    <a:srgbClr val="000000">
                      <a:alpha val="43137"/>
                    </a:srgbClr>
                  </a:outerShdw>
                </a:effectLst>
                <a:uFill>
                  <a:solidFill>
                    <a:srgbClr val="455A64"/>
                  </a:solidFill>
                </a:uFill>
                <a:latin typeface="Times New Roman"/>
                <a:cs typeface="Times New Roman"/>
              </a:rPr>
              <a:t> </a:t>
            </a:r>
            <a:r>
              <a:rPr sz="4400" b="1" spc="-300" dirty="0" smtClean="0">
                <a:solidFill>
                  <a:schemeClr val="accent1">
                    <a:lumMod val="75000"/>
                  </a:schemeClr>
                </a:solidFill>
                <a:effectLst>
                  <a:outerShdw blurRad="38100" dist="38100" dir="2700000" algn="tl">
                    <a:srgbClr val="000000">
                      <a:alpha val="43137"/>
                    </a:srgbClr>
                  </a:outerShdw>
                </a:effectLst>
                <a:uFill>
                  <a:solidFill>
                    <a:srgbClr val="455A64"/>
                  </a:solidFill>
                </a:uFill>
              </a:rPr>
              <a:t>THANK</a:t>
            </a:r>
            <a:r>
              <a:rPr lang="en-US" sz="4400" b="1" spc="-300" dirty="0" smtClean="0">
                <a:solidFill>
                  <a:schemeClr val="accent1">
                    <a:lumMod val="75000"/>
                  </a:schemeClr>
                </a:solidFill>
                <a:effectLst>
                  <a:outerShdw blurRad="38100" dist="38100" dir="2700000" algn="tl">
                    <a:srgbClr val="000000">
                      <a:alpha val="43137"/>
                    </a:srgbClr>
                  </a:outerShdw>
                </a:effectLst>
                <a:uFill>
                  <a:solidFill>
                    <a:srgbClr val="455A64"/>
                  </a:solidFill>
                </a:uFill>
              </a:rPr>
              <a:t> </a:t>
            </a:r>
            <a:r>
              <a:rPr sz="4400" b="1" spc="-300" dirty="0" smtClean="0">
                <a:solidFill>
                  <a:schemeClr val="accent1">
                    <a:lumMod val="75000"/>
                  </a:schemeClr>
                </a:solidFill>
                <a:effectLst>
                  <a:outerShdw blurRad="38100" dist="38100" dir="2700000" algn="tl">
                    <a:srgbClr val="000000">
                      <a:alpha val="43137"/>
                    </a:srgbClr>
                  </a:outerShdw>
                </a:effectLst>
                <a:uFill>
                  <a:solidFill>
                    <a:srgbClr val="455A64"/>
                  </a:solidFill>
                </a:uFill>
              </a:rPr>
              <a:t>YOU</a:t>
            </a:r>
            <a:r>
              <a:rPr lang="en-US" sz="4400" b="1" spc="-300" dirty="0" smtClean="0">
                <a:solidFill>
                  <a:schemeClr val="accent1">
                    <a:lumMod val="75000"/>
                  </a:schemeClr>
                </a:solidFill>
                <a:effectLst>
                  <a:outerShdw blurRad="38100" dist="38100" dir="2700000" algn="tl">
                    <a:srgbClr val="000000">
                      <a:alpha val="43137"/>
                    </a:srgbClr>
                  </a:outerShdw>
                </a:effectLst>
                <a:uFill>
                  <a:solidFill>
                    <a:srgbClr val="455A64"/>
                  </a:solidFill>
                </a:uFill>
              </a:rPr>
              <a:t> </a:t>
            </a:r>
            <a:r>
              <a:rPr lang="en-US" sz="4400" b="1" spc="-300" dirty="0">
                <a:solidFill>
                  <a:schemeClr val="accent1">
                    <a:lumMod val="75000"/>
                  </a:schemeClr>
                </a:solidFill>
                <a:effectLst>
                  <a:outerShdw blurRad="38100" dist="38100" dir="2700000" algn="tl">
                    <a:srgbClr val="000000">
                      <a:alpha val="43137"/>
                    </a:srgbClr>
                  </a:outerShdw>
                </a:effectLst>
                <a:uFill>
                  <a:solidFill>
                    <a:srgbClr val="455A64"/>
                  </a:solidFill>
                </a:uFill>
              </a:rPr>
              <a:t/>
            </a:r>
            <a:br>
              <a:rPr lang="en-US" sz="4400" b="1" spc="-300" dirty="0">
                <a:solidFill>
                  <a:schemeClr val="accent1">
                    <a:lumMod val="75000"/>
                  </a:schemeClr>
                </a:solidFill>
                <a:effectLst>
                  <a:outerShdw blurRad="38100" dist="38100" dir="2700000" algn="tl">
                    <a:srgbClr val="000000">
                      <a:alpha val="43137"/>
                    </a:srgbClr>
                  </a:outerShdw>
                </a:effectLst>
                <a:uFill>
                  <a:solidFill>
                    <a:srgbClr val="455A64"/>
                  </a:solidFill>
                </a:uFill>
              </a:rPr>
            </a:br>
            <a:r>
              <a:rPr lang="en-US" sz="4400" b="1" spc="-300" dirty="0">
                <a:solidFill>
                  <a:schemeClr val="accent1">
                    <a:lumMod val="75000"/>
                  </a:schemeClr>
                </a:solidFill>
                <a:effectLst>
                  <a:outerShdw blurRad="38100" dist="38100" dir="2700000" algn="tl">
                    <a:srgbClr val="000000">
                      <a:alpha val="43137"/>
                    </a:srgbClr>
                  </a:outerShdw>
                </a:effectLst>
                <a:uFill>
                  <a:solidFill>
                    <a:srgbClr val="455A64"/>
                  </a:solidFill>
                </a:uFill>
                <a:sym typeface="Wingdings" panose="05000000000000000000" pitchFamily="2" charset="2"/>
              </a:rPr>
              <a:t></a:t>
            </a:r>
            <a:endParaRPr sz="4400" b="1" spc="-300" dirty="0">
              <a:solidFill>
                <a:schemeClr val="accent1">
                  <a:lumMod val="75000"/>
                </a:schemeClr>
              </a:solidFill>
              <a:effectLst>
                <a:outerShdw blurRad="38100" dist="38100" dir="2700000" algn="tl">
                  <a:srgbClr val="000000">
                    <a:alpha val="43137"/>
                  </a:srgbClr>
                </a:outerShdw>
              </a:effectLst>
              <a:latin typeface="Times New Roman"/>
              <a:cs typeface="Times New Roman"/>
            </a:endParaRPr>
          </a:p>
        </p:txBody>
      </p:sp>
      <p:grpSp>
        <p:nvGrpSpPr>
          <p:cNvPr id="4" name="object 4"/>
          <p:cNvGrpSpPr/>
          <p:nvPr/>
        </p:nvGrpSpPr>
        <p:grpSpPr>
          <a:xfrm>
            <a:off x="374973" y="784114"/>
            <a:ext cx="3790950" cy="3728720"/>
            <a:chOff x="374973" y="784114"/>
            <a:chExt cx="3790950" cy="3728720"/>
          </a:xfrm>
        </p:grpSpPr>
        <p:sp>
          <p:nvSpPr>
            <p:cNvPr id="5" name="object 5"/>
            <p:cNvSpPr/>
            <p:nvPr/>
          </p:nvSpPr>
          <p:spPr>
            <a:xfrm>
              <a:off x="546724" y="1045412"/>
              <a:ext cx="3457575" cy="131445"/>
            </a:xfrm>
            <a:custGeom>
              <a:avLst/>
              <a:gdLst/>
              <a:ahLst/>
              <a:cxnLst/>
              <a:rect l="l" t="t" r="r" b="b"/>
              <a:pathLst>
                <a:path w="3457575" h="131444">
                  <a:moveTo>
                    <a:pt x="3457500" y="0"/>
                  </a:moveTo>
                  <a:lnTo>
                    <a:pt x="0" y="0"/>
                  </a:lnTo>
                  <a:lnTo>
                    <a:pt x="0" y="131400"/>
                  </a:lnTo>
                  <a:lnTo>
                    <a:pt x="3457500" y="131400"/>
                  </a:lnTo>
                  <a:lnTo>
                    <a:pt x="3457500" y="0"/>
                  </a:lnTo>
                  <a:close/>
                </a:path>
              </a:pathLst>
            </a:custGeom>
            <a:solidFill>
              <a:srgbClr val="FFC727"/>
            </a:solidFill>
          </p:spPr>
          <p:txBody>
            <a:bodyPr wrap="square" lIns="0" tIns="0" rIns="0" bIns="0" rtlCol="0"/>
            <a:lstStyle/>
            <a:p>
              <a:endParaRPr/>
            </a:p>
          </p:txBody>
        </p:sp>
        <p:sp>
          <p:nvSpPr>
            <p:cNvPr id="6" name="object 6"/>
            <p:cNvSpPr/>
            <p:nvPr/>
          </p:nvSpPr>
          <p:spPr>
            <a:xfrm>
              <a:off x="1763252" y="784114"/>
              <a:ext cx="383540" cy="494665"/>
            </a:xfrm>
            <a:custGeom>
              <a:avLst/>
              <a:gdLst/>
              <a:ahLst/>
              <a:cxnLst/>
              <a:rect l="l" t="t" r="r" b="b"/>
              <a:pathLst>
                <a:path w="383539" h="494665">
                  <a:moveTo>
                    <a:pt x="249152" y="0"/>
                  </a:moveTo>
                  <a:lnTo>
                    <a:pt x="208770" y="7038"/>
                  </a:lnTo>
                  <a:lnTo>
                    <a:pt x="164953" y="28868"/>
                  </a:lnTo>
                  <a:lnTo>
                    <a:pt x="129985" y="55873"/>
                  </a:lnTo>
                  <a:lnTo>
                    <a:pt x="97749" y="89199"/>
                  </a:lnTo>
                  <a:lnTo>
                    <a:pt x="68927" y="127563"/>
                  </a:lnTo>
                  <a:lnTo>
                    <a:pt x="44206" y="169684"/>
                  </a:lnTo>
                  <a:lnTo>
                    <a:pt x="24268" y="214279"/>
                  </a:lnTo>
                  <a:lnTo>
                    <a:pt x="9799" y="260066"/>
                  </a:lnTo>
                  <a:lnTo>
                    <a:pt x="1481" y="305762"/>
                  </a:lnTo>
                  <a:lnTo>
                    <a:pt x="0" y="350084"/>
                  </a:lnTo>
                  <a:lnTo>
                    <a:pt x="5502" y="389982"/>
                  </a:lnTo>
                  <a:lnTo>
                    <a:pt x="35289" y="447569"/>
                  </a:lnTo>
                  <a:lnTo>
                    <a:pt x="91780" y="484602"/>
                  </a:lnTo>
                  <a:lnTo>
                    <a:pt x="133840" y="494483"/>
                  </a:lnTo>
                  <a:lnTo>
                    <a:pt x="153560" y="492737"/>
                  </a:lnTo>
                  <a:lnTo>
                    <a:pt x="195938" y="478543"/>
                  </a:lnTo>
                  <a:lnTo>
                    <a:pt x="253180" y="438911"/>
                  </a:lnTo>
                  <a:lnTo>
                    <a:pt x="285417" y="405513"/>
                  </a:lnTo>
                  <a:lnTo>
                    <a:pt x="314238" y="367046"/>
                  </a:lnTo>
                  <a:lnTo>
                    <a:pt x="338960" y="324808"/>
                  </a:lnTo>
                  <a:lnTo>
                    <a:pt x="358897" y="280096"/>
                  </a:lnTo>
                  <a:lnTo>
                    <a:pt x="373367" y="234207"/>
                  </a:lnTo>
                  <a:lnTo>
                    <a:pt x="381685" y="188440"/>
                  </a:lnTo>
                  <a:lnTo>
                    <a:pt x="383166" y="144090"/>
                  </a:lnTo>
                  <a:lnTo>
                    <a:pt x="377654" y="104469"/>
                  </a:lnTo>
                  <a:lnTo>
                    <a:pt x="347609" y="46698"/>
                  </a:lnTo>
                  <a:lnTo>
                    <a:pt x="291386" y="9571"/>
                  </a:lnTo>
                  <a:lnTo>
                    <a:pt x="249152" y="0"/>
                  </a:lnTo>
                  <a:close/>
                </a:path>
              </a:pathLst>
            </a:custGeom>
            <a:solidFill>
              <a:srgbClr val="37474F"/>
            </a:solidFill>
          </p:spPr>
          <p:txBody>
            <a:bodyPr wrap="square" lIns="0" tIns="0" rIns="0" bIns="0" rtlCol="0"/>
            <a:lstStyle/>
            <a:p>
              <a:endParaRPr/>
            </a:p>
          </p:txBody>
        </p:sp>
        <p:sp>
          <p:nvSpPr>
            <p:cNvPr id="7" name="object 7"/>
            <p:cNvSpPr/>
            <p:nvPr/>
          </p:nvSpPr>
          <p:spPr>
            <a:xfrm>
              <a:off x="1762598" y="972625"/>
              <a:ext cx="90170" cy="294640"/>
            </a:xfrm>
            <a:custGeom>
              <a:avLst/>
              <a:gdLst/>
              <a:ahLst/>
              <a:cxnLst/>
              <a:rect l="l" t="t" r="r" b="b"/>
              <a:pathLst>
                <a:path w="90169" h="294640">
                  <a:moveTo>
                    <a:pt x="84314" y="290863"/>
                  </a:moveTo>
                  <a:lnTo>
                    <a:pt x="86122" y="292040"/>
                  </a:lnTo>
                  <a:lnTo>
                    <a:pt x="87970" y="293140"/>
                  </a:lnTo>
                  <a:lnTo>
                    <a:pt x="89855" y="294162"/>
                  </a:lnTo>
                  <a:lnTo>
                    <a:pt x="84314" y="290863"/>
                  </a:lnTo>
                  <a:close/>
                </a:path>
                <a:path w="90169" h="294640">
                  <a:moveTo>
                    <a:pt x="35307" y="0"/>
                  </a:moveTo>
                  <a:lnTo>
                    <a:pt x="19145" y="40268"/>
                  </a:lnTo>
                  <a:lnTo>
                    <a:pt x="7551" y="81264"/>
                  </a:lnTo>
                  <a:lnTo>
                    <a:pt x="1008" y="122021"/>
                  </a:lnTo>
                  <a:lnTo>
                    <a:pt x="0" y="161573"/>
                  </a:lnTo>
                  <a:lnTo>
                    <a:pt x="5788" y="201091"/>
                  </a:lnTo>
                  <a:lnTo>
                    <a:pt x="17894" y="233495"/>
                  </a:lnTo>
                  <a:lnTo>
                    <a:pt x="35656" y="258420"/>
                  </a:lnTo>
                  <a:lnTo>
                    <a:pt x="58416" y="275502"/>
                  </a:lnTo>
                  <a:lnTo>
                    <a:pt x="84314" y="290863"/>
                  </a:lnTo>
                  <a:lnTo>
                    <a:pt x="64571" y="273277"/>
                  </a:lnTo>
                  <a:lnTo>
                    <a:pt x="49209" y="248923"/>
                  </a:lnTo>
                  <a:lnTo>
                    <a:pt x="38824" y="218205"/>
                  </a:lnTo>
                  <a:lnTo>
                    <a:pt x="34018" y="181526"/>
                  </a:lnTo>
                  <a:lnTo>
                    <a:pt x="35014" y="142066"/>
                  </a:lnTo>
                  <a:lnTo>
                    <a:pt x="41483" y="101463"/>
                  </a:lnTo>
                  <a:lnTo>
                    <a:pt x="52888" y="60498"/>
                  </a:lnTo>
                  <a:lnTo>
                    <a:pt x="68690" y="19952"/>
                  </a:lnTo>
                  <a:lnTo>
                    <a:pt x="35307" y="0"/>
                  </a:lnTo>
                  <a:close/>
                </a:path>
              </a:pathLst>
            </a:custGeom>
            <a:solidFill>
              <a:srgbClr val="263238"/>
            </a:solidFill>
          </p:spPr>
          <p:txBody>
            <a:bodyPr wrap="square" lIns="0" tIns="0" rIns="0" bIns="0" rtlCol="0"/>
            <a:lstStyle/>
            <a:p>
              <a:endParaRPr/>
            </a:p>
          </p:txBody>
        </p:sp>
        <p:sp>
          <p:nvSpPr>
            <p:cNvPr id="8" name="object 8"/>
            <p:cNvSpPr/>
            <p:nvPr/>
          </p:nvSpPr>
          <p:spPr>
            <a:xfrm>
              <a:off x="1796616" y="803527"/>
              <a:ext cx="349885" cy="474980"/>
            </a:xfrm>
            <a:custGeom>
              <a:avLst/>
              <a:gdLst/>
              <a:ahLst/>
              <a:cxnLst/>
              <a:rect l="l" t="t" r="r" b="b"/>
              <a:pathLst>
                <a:path w="349885" h="474980">
                  <a:moveTo>
                    <a:pt x="249133" y="0"/>
                  </a:moveTo>
                  <a:lnTo>
                    <a:pt x="208471" y="7069"/>
                  </a:lnTo>
                  <a:lnTo>
                    <a:pt x="164318" y="28771"/>
                  </a:lnTo>
                  <a:lnTo>
                    <a:pt x="129378" y="55777"/>
                  </a:lnTo>
                  <a:lnTo>
                    <a:pt x="97213" y="89109"/>
                  </a:lnTo>
                  <a:lnTo>
                    <a:pt x="68493" y="127495"/>
                  </a:lnTo>
                  <a:lnTo>
                    <a:pt x="43888" y="169660"/>
                  </a:lnTo>
                  <a:lnTo>
                    <a:pt x="24067" y="214330"/>
                  </a:lnTo>
                  <a:lnTo>
                    <a:pt x="9699" y="260230"/>
                  </a:lnTo>
                  <a:lnTo>
                    <a:pt x="1454" y="306086"/>
                  </a:lnTo>
                  <a:lnTo>
                    <a:pt x="0" y="350624"/>
                  </a:lnTo>
                  <a:lnTo>
                    <a:pt x="9212" y="403423"/>
                  </a:lnTo>
                  <a:lnTo>
                    <a:pt x="30251" y="442349"/>
                  </a:lnTo>
                  <a:lnTo>
                    <a:pt x="61182" y="466423"/>
                  </a:lnTo>
                  <a:lnTo>
                    <a:pt x="100072" y="474665"/>
                  </a:lnTo>
                  <a:lnTo>
                    <a:pt x="119855" y="472912"/>
                  </a:lnTo>
                  <a:lnTo>
                    <a:pt x="162424" y="458619"/>
                  </a:lnTo>
                  <a:lnTo>
                    <a:pt x="219816" y="418887"/>
                  </a:lnTo>
                  <a:lnTo>
                    <a:pt x="252053" y="385552"/>
                  </a:lnTo>
                  <a:lnTo>
                    <a:pt x="280874" y="347164"/>
                  </a:lnTo>
                  <a:lnTo>
                    <a:pt x="305595" y="304997"/>
                  </a:lnTo>
                  <a:lnTo>
                    <a:pt x="325533" y="260326"/>
                  </a:lnTo>
                  <a:lnTo>
                    <a:pt x="340003" y="214426"/>
                  </a:lnTo>
                  <a:lnTo>
                    <a:pt x="348320" y="168573"/>
                  </a:lnTo>
                  <a:lnTo>
                    <a:pt x="349802" y="124040"/>
                  </a:lnTo>
                  <a:lnTo>
                    <a:pt x="340320" y="71240"/>
                  </a:lnTo>
                  <a:lnTo>
                    <a:pt x="319100" y="32314"/>
                  </a:lnTo>
                  <a:lnTo>
                    <a:pt x="288064" y="8241"/>
                  </a:lnTo>
                  <a:lnTo>
                    <a:pt x="249133" y="0"/>
                  </a:lnTo>
                  <a:close/>
                </a:path>
              </a:pathLst>
            </a:custGeom>
            <a:solidFill>
              <a:srgbClr val="455A64"/>
            </a:solidFill>
          </p:spPr>
          <p:txBody>
            <a:bodyPr wrap="square" lIns="0" tIns="0" rIns="0" bIns="0" rtlCol="0"/>
            <a:lstStyle/>
            <a:p>
              <a:endParaRPr/>
            </a:p>
          </p:txBody>
        </p:sp>
        <p:sp>
          <p:nvSpPr>
            <p:cNvPr id="9" name="object 9"/>
            <p:cNvSpPr/>
            <p:nvPr/>
          </p:nvSpPr>
          <p:spPr>
            <a:xfrm>
              <a:off x="1832559" y="840558"/>
              <a:ext cx="277495" cy="401320"/>
            </a:xfrm>
            <a:custGeom>
              <a:avLst/>
              <a:gdLst/>
              <a:ahLst/>
              <a:cxnLst/>
              <a:rect l="l" t="t" r="r" b="b"/>
              <a:pathLst>
                <a:path w="277494" h="401319">
                  <a:moveTo>
                    <a:pt x="213921" y="0"/>
                  </a:moveTo>
                  <a:lnTo>
                    <a:pt x="162321" y="13957"/>
                  </a:lnTo>
                  <a:lnTo>
                    <a:pt x="112941" y="50739"/>
                  </a:lnTo>
                  <a:lnTo>
                    <a:pt x="80757" y="86354"/>
                  </a:lnTo>
                  <a:lnTo>
                    <a:pt x="52660" y="127609"/>
                  </a:lnTo>
                  <a:lnTo>
                    <a:pt x="29594" y="172636"/>
                  </a:lnTo>
                  <a:lnTo>
                    <a:pt x="12500" y="219567"/>
                  </a:lnTo>
                  <a:lnTo>
                    <a:pt x="2321" y="266532"/>
                  </a:lnTo>
                  <a:lnTo>
                    <a:pt x="0" y="311664"/>
                  </a:lnTo>
                  <a:lnTo>
                    <a:pt x="3030" y="337100"/>
                  </a:lnTo>
                  <a:lnTo>
                    <a:pt x="12523" y="366607"/>
                  </a:lnTo>
                  <a:lnTo>
                    <a:pt x="31941" y="391026"/>
                  </a:lnTo>
                  <a:lnTo>
                    <a:pt x="64745" y="401201"/>
                  </a:lnTo>
                  <a:lnTo>
                    <a:pt x="68036" y="401124"/>
                  </a:lnTo>
                  <a:lnTo>
                    <a:pt x="114970" y="386647"/>
                  </a:lnTo>
                  <a:lnTo>
                    <a:pt x="164375" y="350051"/>
                  </a:lnTo>
                  <a:lnTo>
                    <a:pt x="196639" y="314518"/>
                  </a:lnTo>
                  <a:lnTo>
                    <a:pt x="224827" y="273252"/>
                  </a:lnTo>
                  <a:lnTo>
                    <a:pt x="247963" y="228158"/>
                  </a:lnTo>
                  <a:lnTo>
                    <a:pt x="265068" y="181139"/>
                  </a:lnTo>
                  <a:lnTo>
                    <a:pt x="275167" y="134098"/>
                  </a:lnTo>
                  <a:lnTo>
                    <a:pt x="277282" y="88939"/>
                  </a:lnTo>
                  <a:lnTo>
                    <a:pt x="274295" y="63645"/>
                  </a:lnTo>
                  <a:lnTo>
                    <a:pt x="264975" y="34338"/>
                  </a:lnTo>
                  <a:lnTo>
                    <a:pt x="245968" y="10097"/>
                  </a:lnTo>
                  <a:lnTo>
                    <a:pt x="213921" y="0"/>
                  </a:lnTo>
                  <a:close/>
                </a:path>
              </a:pathLst>
            </a:custGeom>
            <a:solidFill>
              <a:srgbClr val="FAFAFA"/>
            </a:solidFill>
          </p:spPr>
          <p:txBody>
            <a:bodyPr wrap="square" lIns="0" tIns="0" rIns="0" bIns="0" rtlCol="0"/>
            <a:lstStyle/>
            <a:p>
              <a:endParaRPr/>
            </a:p>
          </p:txBody>
        </p:sp>
        <p:pic>
          <p:nvPicPr>
            <p:cNvPr id="10" name="object 10"/>
            <p:cNvPicPr/>
            <p:nvPr/>
          </p:nvPicPr>
          <p:blipFill>
            <a:blip r:embed="rId2" cstate="print"/>
            <a:stretch>
              <a:fillRect/>
            </a:stretch>
          </p:blipFill>
          <p:spPr>
            <a:xfrm>
              <a:off x="1923704" y="904257"/>
              <a:ext cx="92433" cy="241133"/>
            </a:xfrm>
            <a:prstGeom prst="rect">
              <a:avLst/>
            </a:prstGeom>
          </p:spPr>
        </p:pic>
        <p:pic>
          <p:nvPicPr>
            <p:cNvPr id="11" name="object 11"/>
            <p:cNvPicPr/>
            <p:nvPr/>
          </p:nvPicPr>
          <p:blipFill>
            <a:blip r:embed="rId3" cstate="print"/>
            <a:stretch>
              <a:fillRect/>
            </a:stretch>
          </p:blipFill>
          <p:spPr>
            <a:xfrm>
              <a:off x="374973" y="953734"/>
              <a:ext cx="3790451" cy="3558541"/>
            </a:xfrm>
            <a:prstGeom prst="rect">
              <a:avLst/>
            </a:prstGeom>
          </p:spPr>
        </p:pic>
        <p:sp>
          <p:nvSpPr>
            <p:cNvPr id="12" name="object 12"/>
            <p:cNvSpPr/>
            <p:nvPr/>
          </p:nvSpPr>
          <p:spPr>
            <a:xfrm>
              <a:off x="1037971" y="2077846"/>
              <a:ext cx="2026920" cy="1160145"/>
            </a:xfrm>
            <a:custGeom>
              <a:avLst/>
              <a:gdLst/>
              <a:ahLst/>
              <a:cxnLst/>
              <a:rect l="l" t="t" r="r" b="b"/>
              <a:pathLst>
                <a:path w="2026920" h="1160145">
                  <a:moveTo>
                    <a:pt x="2026577" y="373989"/>
                  </a:moveTo>
                  <a:lnTo>
                    <a:pt x="1379613" y="0"/>
                  </a:lnTo>
                  <a:lnTo>
                    <a:pt x="1369187" y="6045"/>
                  </a:lnTo>
                  <a:lnTo>
                    <a:pt x="1358747" y="0"/>
                  </a:lnTo>
                  <a:lnTo>
                    <a:pt x="0" y="786599"/>
                  </a:lnTo>
                  <a:lnTo>
                    <a:pt x="647623" y="1159929"/>
                  </a:lnTo>
                  <a:lnTo>
                    <a:pt x="658025" y="1153909"/>
                  </a:lnTo>
                  <a:lnTo>
                    <a:pt x="668489" y="1159929"/>
                  </a:lnTo>
                  <a:lnTo>
                    <a:pt x="2026577" y="373989"/>
                  </a:lnTo>
                  <a:close/>
                </a:path>
              </a:pathLst>
            </a:custGeom>
            <a:solidFill>
              <a:srgbClr val="FFC100"/>
            </a:solidFill>
          </p:spPr>
          <p:txBody>
            <a:bodyPr wrap="square" lIns="0" tIns="0" rIns="0" bIns="0" rtlCol="0"/>
            <a:lstStyle/>
            <a:p>
              <a:endParaRPr/>
            </a:p>
          </p:txBody>
        </p:sp>
        <p:pic>
          <p:nvPicPr>
            <p:cNvPr id="13" name="object 13"/>
            <p:cNvPicPr/>
            <p:nvPr/>
          </p:nvPicPr>
          <p:blipFill>
            <a:blip r:embed="rId4" cstate="print"/>
            <a:stretch>
              <a:fillRect/>
            </a:stretch>
          </p:blipFill>
          <p:spPr>
            <a:xfrm>
              <a:off x="600266" y="1819220"/>
              <a:ext cx="2443420" cy="2440729"/>
            </a:xfrm>
            <a:prstGeom prst="rect">
              <a:avLst/>
            </a:prstGeom>
          </p:spPr>
        </p:pic>
        <p:pic>
          <p:nvPicPr>
            <p:cNvPr id="14" name="object 14"/>
            <p:cNvPicPr/>
            <p:nvPr/>
          </p:nvPicPr>
          <p:blipFill>
            <a:blip r:embed="rId5" cstate="print"/>
            <a:stretch>
              <a:fillRect/>
            </a:stretch>
          </p:blipFill>
          <p:spPr>
            <a:xfrm>
              <a:off x="2378754" y="1087365"/>
              <a:ext cx="668780" cy="601524"/>
            </a:xfrm>
            <a:prstGeom prst="rect">
              <a:avLst/>
            </a:prstGeom>
          </p:spPr>
        </p:pic>
      </p:grpSp>
    </p:spTree>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3400" y="376040"/>
            <a:ext cx="2833675" cy="513080"/>
          </a:xfrm>
          <a:prstGeom prst="rect">
            <a:avLst/>
          </a:prstGeom>
        </p:spPr>
        <p:txBody>
          <a:bodyPr vert="horz" wrap="square" lIns="0" tIns="12700" rIns="0" bIns="0" rtlCol="0">
            <a:spAutoFit/>
          </a:bodyPr>
          <a:lstStyle/>
          <a:p>
            <a:pPr marL="12700">
              <a:lnSpc>
                <a:spcPct val="100000"/>
              </a:lnSpc>
              <a:spcBef>
                <a:spcPts val="100"/>
              </a:spcBef>
            </a:pPr>
            <a:r>
              <a:rPr sz="3200" u="sng" spc="-300" dirty="0">
                <a:effectLst>
                  <a:outerShdw blurRad="38100" dist="38100" dir="2700000" algn="tl">
                    <a:srgbClr val="000000">
                      <a:alpha val="43137"/>
                    </a:srgbClr>
                  </a:outerShdw>
                </a:effectLst>
                <a:latin typeface="Arial Rounded MT Bold" panose="020F0704030504030204" pitchFamily="34" charset="0"/>
              </a:rPr>
              <a:t>INTR</a:t>
            </a:r>
            <a:r>
              <a:rPr lang="en-US" sz="3200" u="sng" spc="-300" dirty="0">
                <a:effectLst>
                  <a:outerShdw blurRad="38100" dist="38100" dir="2700000" algn="tl">
                    <a:srgbClr val="000000">
                      <a:alpha val="43137"/>
                    </a:srgbClr>
                  </a:outerShdw>
                </a:effectLst>
                <a:latin typeface="Arial Rounded MT Bold" panose="020F0704030504030204" pitchFamily="34" charset="0"/>
              </a:rPr>
              <a:t>O</a:t>
            </a:r>
            <a:r>
              <a:rPr sz="3200" u="sng" spc="-300" dirty="0">
                <a:effectLst>
                  <a:outerShdw blurRad="38100" dist="38100" dir="2700000" algn="tl">
                    <a:srgbClr val="000000">
                      <a:alpha val="43137"/>
                    </a:srgbClr>
                  </a:outerShdw>
                </a:effectLst>
                <a:latin typeface="Arial Rounded MT Bold" panose="020F0704030504030204" pitchFamily="34" charset="0"/>
              </a:rPr>
              <a:t>DUCTI</a:t>
            </a:r>
            <a:r>
              <a:rPr lang="en-US" sz="3200" u="sng" spc="-300" dirty="0">
                <a:effectLst>
                  <a:outerShdw blurRad="38100" dist="38100" dir="2700000" algn="tl">
                    <a:srgbClr val="000000">
                      <a:alpha val="43137"/>
                    </a:srgbClr>
                  </a:outerShdw>
                </a:effectLst>
                <a:latin typeface="Arial Rounded MT Bold" panose="020F0704030504030204" pitchFamily="34" charset="0"/>
              </a:rPr>
              <a:t>O</a:t>
            </a:r>
            <a:r>
              <a:rPr sz="3200" u="sng" spc="-300" dirty="0">
                <a:effectLst>
                  <a:outerShdw blurRad="38100" dist="38100" dir="2700000" algn="tl">
                    <a:srgbClr val="000000">
                      <a:alpha val="43137"/>
                    </a:srgbClr>
                  </a:outerShdw>
                </a:effectLst>
                <a:latin typeface="Arial Rounded MT Bold" panose="020F0704030504030204" pitchFamily="34" charset="0"/>
              </a:rPr>
              <a:t>N</a:t>
            </a:r>
          </a:p>
        </p:txBody>
      </p:sp>
      <p:sp>
        <p:nvSpPr>
          <p:cNvPr id="3" name="object 3"/>
          <p:cNvSpPr txBox="1"/>
          <p:nvPr/>
        </p:nvSpPr>
        <p:spPr>
          <a:xfrm>
            <a:off x="228601" y="990897"/>
            <a:ext cx="5791199" cy="943207"/>
          </a:xfrm>
          <a:prstGeom prst="rect">
            <a:avLst/>
          </a:prstGeom>
        </p:spPr>
        <p:txBody>
          <a:bodyPr vert="horz" wrap="square" lIns="0" tIns="19685" rIns="0" bIns="0" rtlCol="0">
            <a:spAutoFit/>
          </a:bodyPr>
          <a:lstStyle/>
          <a:p>
            <a:pPr marL="332740" marR="5715" indent="-320675" algn="just">
              <a:lnSpc>
                <a:spcPts val="1430"/>
              </a:lnSpc>
              <a:spcBef>
                <a:spcPts val="155"/>
              </a:spcBef>
              <a:buFont typeface="Microsoft Sans Serif"/>
              <a:buChar char="●"/>
              <a:tabLst>
                <a:tab pos="333375" algn="l"/>
              </a:tabLst>
            </a:pPr>
            <a:r>
              <a:rPr lang="en-US" sz="1200" spc="15" dirty="0" smtClean="0">
                <a:latin typeface="Bahnschrift" panose="020B0502040204020203" pitchFamily="34" charset="0"/>
                <a:cs typeface="Tahoma"/>
              </a:rPr>
              <a:t>With the help of Machine Learning model we have</a:t>
            </a:r>
            <a:r>
              <a:rPr lang="en-US" sz="1200" spc="15" dirty="0" smtClean="0">
                <a:latin typeface="Bahnschrift" panose="020B0502040204020203" pitchFamily="34" charset="0"/>
                <a:cs typeface="Tahoma"/>
              </a:rPr>
              <a:t> Predicted the </a:t>
            </a:r>
            <a:r>
              <a:rPr lang="en-US" sz="1200" spc="15" dirty="0">
                <a:latin typeface="Bahnschrift" panose="020B0502040204020203" pitchFamily="34" charset="0"/>
                <a:cs typeface="Tahoma"/>
              </a:rPr>
              <a:t>used </a:t>
            </a:r>
            <a:r>
              <a:rPr lang="en-US" sz="1200" spc="15" dirty="0" smtClean="0">
                <a:latin typeface="Bahnschrift" panose="020B0502040204020203" pitchFamily="34" charset="0"/>
                <a:cs typeface="Tahoma"/>
              </a:rPr>
              <a:t>Hyundai car prices in UK including various</a:t>
            </a:r>
            <a:r>
              <a:rPr lang="en-US" sz="1200" spc="15" dirty="0" smtClean="0">
                <a:latin typeface="Bahnschrift" panose="020B0502040204020203" pitchFamily="34" charset="0"/>
                <a:cs typeface="Tahoma"/>
              </a:rPr>
              <a:t> </a:t>
            </a:r>
            <a:r>
              <a:rPr lang="en-US" sz="1200" spc="15" dirty="0" smtClean="0">
                <a:latin typeface="Bahnschrift" panose="020B0502040204020203" pitchFamily="34" charset="0"/>
                <a:cs typeface="Tahoma"/>
              </a:rPr>
              <a:t>Influential Factors </a:t>
            </a:r>
            <a:r>
              <a:rPr lang="en-US" sz="1200" spc="15" dirty="0">
                <a:latin typeface="Bahnschrift" panose="020B0502040204020203" pitchFamily="34" charset="0"/>
                <a:cs typeface="Tahoma"/>
              </a:rPr>
              <a:t>such as </a:t>
            </a:r>
            <a:r>
              <a:rPr lang="en-US" sz="1200" spc="15" dirty="0" smtClean="0">
                <a:latin typeface="Bahnschrift" panose="020B0502040204020203" pitchFamily="34" charset="0"/>
                <a:cs typeface="Tahoma"/>
              </a:rPr>
              <a:t>Model</a:t>
            </a:r>
            <a:r>
              <a:rPr lang="en-US" sz="1200" spc="15" dirty="0">
                <a:latin typeface="Bahnschrift" panose="020B0502040204020203" pitchFamily="34" charset="0"/>
                <a:cs typeface="Tahoma"/>
              </a:rPr>
              <a:t>, </a:t>
            </a:r>
            <a:r>
              <a:rPr lang="en-US" sz="1200" spc="15" dirty="0" smtClean="0">
                <a:latin typeface="Bahnschrift" panose="020B0502040204020203" pitchFamily="34" charset="0"/>
                <a:cs typeface="Tahoma"/>
              </a:rPr>
              <a:t>Year</a:t>
            </a:r>
            <a:r>
              <a:rPr lang="en-US" sz="1200" spc="15" dirty="0">
                <a:latin typeface="Bahnschrift" panose="020B0502040204020203" pitchFamily="34" charset="0"/>
                <a:cs typeface="Tahoma"/>
              </a:rPr>
              <a:t>, </a:t>
            </a:r>
            <a:r>
              <a:rPr lang="en-US" sz="1200" spc="15" dirty="0">
                <a:latin typeface="Bahnschrift" panose="020B0502040204020203" pitchFamily="34" charset="0"/>
                <a:cs typeface="Tahoma"/>
              </a:rPr>
              <a:t>M</a:t>
            </a:r>
            <a:r>
              <a:rPr lang="en-US" sz="1200" spc="15" dirty="0" smtClean="0">
                <a:latin typeface="Bahnschrift" panose="020B0502040204020203" pitchFamily="34" charset="0"/>
                <a:cs typeface="Tahoma"/>
              </a:rPr>
              <a:t>ileage, Fuel type, Engine Size which </a:t>
            </a:r>
            <a:r>
              <a:rPr lang="en-US" sz="1200" spc="15" dirty="0">
                <a:latin typeface="Bahnschrift" panose="020B0502040204020203" pitchFamily="34" charset="0"/>
                <a:cs typeface="Tahoma"/>
              </a:rPr>
              <a:t>significantly impact the prices of used cars.</a:t>
            </a:r>
          </a:p>
          <a:p>
            <a:pPr marL="12065" marR="5715" algn="just">
              <a:lnSpc>
                <a:spcPts val="1430"/>
              </a:lnSpc>
              <a:spcBef>
                <a:spcPts val="155"/>
              </a:spcBef>
              <a:tabLst>
                <a:tab pos="333375" algn="l"/>
              </a:tabLst>
            </a:pPr>
            <a:endParaRPr lang="en-US" sz="1200" spc="15" dirty="0">
              <a:latin typeface="Tahoma"/>
              <a:cs typeface="Tahoma"/>
            </a:endParaRPr>
          </a:p>
        </p:txBody>
      </p:sp>
      <p:pic>
        <p:nvPicPr>
          <p:cNvPr id="4" name="object 4"/>
          <p:cNvPicPr/>
          <p:nvPr/>
        </p:nvPicPr>
        <p:blipFill>
          <a:blip r:embed="rId2" cstate="print"/>
          <a:stretch>
            <a:fillRect/>
          </a:stretch>
        </p:blipFill>
        <p:spPr>
          <a:xfrm>
            <a:off x="5878919" y="985598"/>
            <a:ext cx="3301175" cy="3283401"/>
          </a:xfrm>
          <a:prstGeom prst="rect">
            <a:avLst/>
          </a:prstGeom>
        </p:spPr>
      </p:pic>
      <p:sp>
        <p:nvSpPr>
          <p:cNvPr id="5" name="object 5"/>
          <p:cNvSpPr/>
          <p:nvPr/>
        </p:nvSpPr>
        <p:spPr>
          <a:xfrm>
            <a:off x="6529200" y="191924"/>
            <a:ext cx="2614930" cy="346710"/>
          </a:xfrm>
          <a:custGeom>
            <a:avLst/>
            <a:gdLst/>
            <a:ahLst/>
            <a:cxnLst/>
            <a:rect l="l" t="t" r="r" b="b"/>
            <a:pathLst>
              <a:path w="2614929" h="346709">
                <a:moveTo>
                  <a:pt x="2614800" y="0"/>
                </a:moveTo>
                <a:lnTo>
                  <a:pt x="0" y="0"/>
                </a:lnTo>
                <a:lnTo>
                  <a:pt x="0" y="346199"/>
                </a:lnTo>
                <a:lnTo>
                  <a:pt x="2614800" y="346199"/>
                </a:lnTo>
                <a:lnTo>
                  <a:pt x="2614800" y="0"/>
                </a:lnTo>
                <a:close/>
              </a:path>
            </a:pathLst>
          </a:custGeom>
          <a:solidFill>
            <a:srgbClr val="FFC727"/>
          </a:solidFill>
        </p:spPr>
        <p:txBody>
          <a:bodyPr wrap="square" lIns="0" tIns="0" rIns="0" bIns="0" rtlCol="0"/>
          <a:lstStyle/>
          <a:p>
            <a:endParaRPr/>
          </a:p>
        </p:txBody>
      </p:sp>
      <p:pic>
        <p:nvPicPr>
          <p:cNvPr id="1028" name="Picture 4" descr="Euro Vector Art, Icons, and Graphics for Free Download">
            <a:extLst>
              <a:ext uri="{FF2B5EF4-FFF2-40B4-BE49-F238E27FC236}">
                <a16:creationId xmlns:a16="http://schemas.microsoft.com/office/drawing/2014/main" xmlns="" id="{03B6A9F9-A106-4093-9298-9DDAD98949E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58000" y="1885950"/>
            <a:ext cx="152749" cy="16042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26237" y="2134621"/>
            <a:ext cx="3048000" cy="584775"/>
          </a:xfrm>
          <a:prstGeom prst="rect">
            <a:avLst/>
          </a:prstGeom>
          <a:noFill/>
        </p:spPr>
        <p:txBody>
          <a:bodyPr wrap="square" rtlCol="0">
            <a:spAutoFit/>
          </a:bodyPr>
          <a:lstStyle/>
          <a:p>
            <a:r>
              <a:rPr lang="en-US" sz="3200" u="sng" dirty="0" smtClean="0">
                <a:solidFill>
                  <a:schemeClr val="accent1"/>
                </a:solidFill>
                <a:effectLst>
                  <a:outerShdw blurRad="38100" dist="38100" dir="2700000" algn="tl">
                    <a:srgbClr val="000000">
                      <a:alpha val="43137"/>
                    </a:srgbClr>
                  </a:outerShdw>
                </a:effectLst>
                <a:latin typeface="Arial Rounded MT Bold" panose="020F0704030504030204" pitchFamily="34" charset="0"/>
              </a:rPr>
              <a:t>OBJECTIVES</a:t>
            </a:r>
            <a:endParaRPr lang="en-IN" sz="3200" u="sng" dirty="0">
              <a:solidFill>
                <a:schemeClr val="accent1"/>
              </a:solidFill>
              <a:effectLst>
                <a:outerShdw blurRad="38100" dist="38100" dir="2700000" algn="tl">
                  <a:srgbClr val="000000">
                    <a:alpha val="43137"/>
                  </a:srgbClr>
                </a:outerShdw>
              </a:effectLst>
              <a:latin typeface="Arial Rounded MT Bold" panose="020F0704030504030204" pitchFamily="34" charset="0"/>
            </a:endParaRPr>
          </a:p>
        </p:txBody>
      </p:sp>
      <p:sp>
        <p:nvSpPr>
          <p:cNvPr id="7" name="TextBox 6"/>
          <p:cNvSpPr txBox="1"/>
          <p:nvPr/>
        </p:nvSpPr>
        <p:spPr>
          <a:xfrm>
            <a:off x="152400" y="2876550"/>
            <a:ext cx="5183479" cy="1938992"/>
          </a:xfrm>
          <a:prstGeom prst="rect">
            <a:avLst/>
          </a:prstGeom>
          <a:noFill/>
        </p:spPr>
        <p:txBody>
          <a:bodyPr wrap="square" rtlCol="0">
            <a:spAutoFit/>
          </a:bodyPr>
          <a:lstStyle/>
          <a:p>
            <a:pPr marL="332740" marR="5715" indent="-320675" algn="just">
              <a:lnSpc>
                <a:spcPts val="1430"/>
              </a:lnSpc>
              <a:spcBef>
                <a:spcPts val="155"/>
              </a:spcBef>
              <a:buFont typeface="Microsoft Sans Serif"/>
              <a:buChar char="●"/>
              <a:tabLst>
                <a:tab pos="333375" algn="l"/>
              </a:tabLst>
            </a:pPr>
            <a:r>
              <a:rPr lang="en-US" sz="1200" spc="15" dirty="0">
                <a:latin typeface="Bahnschrift" panose="020B0502040204020203" pitchFamily="34" charset="0"/>
                <a:cs typeface="Tahoma"/>
              </a:rPr>
              <a:t>Accurate price predictions </a:t>
            </a:r>
            <a:r>
              <a:rPr lang="en-US" sz="1200" spc="15" dirty="0" smtClean="0">
                <a:latin typeface="Bahnschrift" panose="020B0502040204020203" pitchFamily="34" charset="0"/>
                <a:cs typeface="Tahoma"/>
              </a:rPr>
              <a:t>for the </a:t>
            </a:r>
            <a:r>
              <a:rPr lang="en-US" sz="1200" spc="15" dirty="0">
                <a:latin typeface="Bahnschrift" panose="020B0502040204020203" pitchFamily="34" charset="0"/>
                <a:cs typeface="Tahoma"/>
              </a:rPr>
              <a:t>buyers to make informed decisions by evaluating the fairness of asking </a:t>
            </a:r>
            <a:r>
              <a:rPr lang="en-US" sz="1200" spc="15" dirty="0" smtClean="0">
                <a:latin typeface="Bahnschrift" panose="020B0502040204020203" pitchFamily="34" charset="0"/>
                <a:cs typeface="Tahoma"/>
              </a:rPr>
              <a:t>prices and for </a:t>
            </a:r>
            <a:r>
              <a:rPr lang="en-US" sz="1200" spc="15" dirty="0">
                <a:latin typeface="Bahnschrift" panose="020B0502040204020203" pitchFamily="34" charset="0"/>
                <a:cs typeface="Tahoma"/>
              </a:rPr>
              <a:t>Sellers </a:t>
            </a:r>
            <a:r>
              <a:rPr lang="en-US" sz="1200" spc="15" dirty="0" smtClean="0">
                <a:latin typeface="Bahnschrift" panose="020B0502040204020203" pitchFamily="34" charset="0"/>
                <a:cs typeface="Tahoma"/>
              </a:rPr>
              <a:t>they can </a:t>
            </a:r>
            <a:r>
              <a:rPr lang="en-US" sz="1200" spc="15" dirty="0">
                <a:latin typeface="Bahnschrift" panose="020B0502040204020203" pitchFamily="34" charset="0"/>
                <a:cs typeface="Tahoma"/>
              </a:rPr>
              <a:t>set appropriate prices based on market trends</a:t>
            </a:r>
            <a:r>
              <a:rPr lang="en-US" sz="1200" spc="15" dirty="0" smtClean="0">
                <a:latin typeface="Bahnschrift" panose="020B0502040204020203" pitchFamily="34" charset="0"/>
                <a:cs typeface="Tahoma"/>
              </a:rPr>
              <a:t>, which </a:t>
            </a:r>
            <a:r>
              <a:rPr lang="en-US" sz="1200" spc="15" dirty="0">
                <a:latin typeface="Bahnschrift" panose="020B0502040204020203" pitchFamily="34" charset="0"/>
                <a:cs typeface="Tahoma"/>
              </a:rPr>
              <a:t>increasing their chances of a successful sale.</a:t>
            </a:r>
          </a:p>
          <a:p>
            <a:pPr marL="332740" marR="5715" indent="-320675" algn="just">
              <a:lnSpc>
                <a:spcPts val="1430"/>
              </a:lnSpc>
              <a:spcBef>
                <a:spcPts val="155"/>
              </a:spcBef>
              <a:buFont typeface="Microsoft Sans Serif"/>
              <a:buChar char="●"/>
              <a:tabLst>
                <a:tab pos="333375" algn="l"/>
              </a:tabLst>
            </a:pPr>
            <a:endParaRPr lang="en-US" sz="1200" spc="15" dirty="0">
              <a:latin typeface="Bahnschrift" panose="020B0502040204020203" pitchFamily="34" charset="0"/>
              <a:cs typeface="Tahoma"/>
            </a:endParaRPr>
          </a:p>
          <a:p>
            <a:pPr marL="332740" marR="5715" indent="-320675" algn="just">
              <a:lnSpc>
                <a:spcPts val="1430"/>
              </a:lnSpc>
              <a:spcBef>
                <a:spcPts val="155"/>
              </a:spcBef>
              <a:buFont typeface="Microsoft Sans Serif"/>
              <a:buChar char="●"/>
              <a:tabLst>
                <a:tab pos="333375" algn="l"/>
              </a:tabLst>
            </a:pPr>
            <a:r>
              <a:rPr lang="en-US" sz="1200" spc="15" dirty="0" smtClean="0">
                <a:latin typeface="Bahnschrift" panose="020B0502040204020203" pitchFamily="34" charset="0"/>
                <a:cs typeface="Tahoma"/>
              </a:rPr>
              <a:t>This </a:t>
            </a:r>
            <a:r>
              <a:rPr lang="en-US" sz="1200" spc="15" dirty="0">
                <a:latin typeface="Bahnschrift" panose="020B0502040204020203" pitchFamily="34" charset="0"/>
                <a:cs typeface="Tahoma"/>
              </a:rPr>
              <a:t>project aims to contribute to the understanding of used car pricing dynamics by analyzing data and uncovering the relationships between factors and prices. </a:t>
            </a:r>
            <a:r>
              <a:rPr lang="en-US" sz="1200" spc="15" dirty="0" smtClean="0">
                <a:latin typeface="Bahnschrift" panose="020B0502040204020203" pitchFamily="34" charset="0"/>
                <a:cs typeface="Tahoma"/>
              </a:rPr>
              <a:t>And make Valuable </a:t>
            </a:r>
            <a:r>
              <a:rPr lang="en-US" sz="1200" spc="15" dirty="0">
                <a:latin typeface="Bahnschrift" panose="020B0502040204020203" pitchFamily="34" charset="0"/>
                <a:cs typeface="Tahoma"/>
              </a:rPr>
              <a:t>insights gained from this research can benefit market participants and improve transparency in the used car market.</a:t>
            </a:r>
            <a:endParaRPr lang="en-US" sz="1200" dirty="0">
              <a:latin typeface="Bahnschrift" panose="020B0502040204020203" pitchFamily="34" charset="0"/>
              <a:cs typeface="Tahoma"/>
            </a:endParaRPr>
          </a:p>
        </p:txBody>
      </p:sp>
    </p:spTree>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3400" y="909017"/>
            <a:ext cx="5181600" cy="505267"/>
          </a:xfrm>
          <a:prstGeom prst="rect">
            <a:avLst/>
          </a:prstGeom>
        </p:spPr>
        <p:txBody>
          <a:bodyPr vert="horz" wrap="square" lIns="0" tIns="12700" rIns="0" bIns="0" rtlCol="0">
            <a:spAutoFit/>
          </a:bodyPr>
          <a:lstStyle/>
          <a:p>
            <a:pPr marL="12700">
              <a:lnSpc>
                <a:spcPct val="100000"/>
              </a:lnSpc>
              <a:spcBef>
                <a:spcPts val="100"/>
              </a:spcBef>
            </a:pPr>
            <a:r>
              <a:rPr sz="3200" u="sng" spc="-150" dirty="0">
                <a:effectLst>
                  <a:outerShdw blurRad="38100" dist="38100" dir="2700000" algn="tl">
                    <a:srgbClr val="000000">
                      <a:alpha val="43137"/>
                    </a:srgbClr>
                  </a:outerShdw>
                </a:effectLst>
                <a:latin typeface="Arial Rounded MT Bold" panose="020F0704030504030204" pitchFamily="34" charset="0"/>
              </a:rPr>
              <a:t>PROBLEM </a:t>
            </a:r>
            <a:r>
              <a:rPr lang="en-US" sz="3200" u="sng" spc="-150" dirty="0">
                <a:effectLst>
                  <a:outerShdw blurRad="38100" dist="38100" dir="2700000" algn="tl">
                    <a:srgbClr val="000000">
                      <a:alpha val="43137"/>
                    </a:srgbClr>
                  </a:outerShdw>
                </a:effectLst>
                <a:latin typeface="Arial Rounded MT Bold" panose="020F0704030504030204" pitchFamily="34" charset="0"/>
              </a:rPr>
              <a:t> </a:t>
            </a:r>
            <a:r>
              <a:rPr sz="3200" u="sng" spc="-150" dirty="0">
                <a:effectLst>
                  <a:outerShdw blurRad="38100" dist="38100" dir="2700000" algn="tl">
                    <a:srgbClr val="000000">
                      <a:alpha val="43137"/>
                    </a:srgbClr>
                  </a:outerShdw>
                </a:effectLst>
                <a:latin typeface="Arial Rounded MT Bold" panose="020F0704030504030204" pitchFamily="34" charset="0"/>
              </a:rPr>
              <a:t>STATEMENT</a:t>
            </a:r>
          </a:p>
        </p:txBody>
      </p:sp>
      <p:sp>
        <p:nvSpPr>
          <p:cNvPr id="3" name="object 3"/>
          <p:cNvSpPr txBox="1"/>
          <p:nvPr/>
        </p:nvSpPr>
        <p:spPr>
          <a:xfrm>
            <a:off x="436230" y="1657350"/>
            <a:ext cx="4098290" cy="1949765"/>
          </a:xfrm>
          <a:prstGeom prst="rect">
            <a:avLst/>
          </a:prstGeom>
        </p:spPr>
        <p:txBody>
          <a:bodyPr vert="horz" wrap="square" lIns="0" tIns="12700" rIns="0" bIns="0" rtlCol="0">
            <a:spAutoFit/>
          </a:bodyPr>
          <a:lstStyle/>
          <a:p>
            <a:pPr marL="298450" marR="5080" indent="-285750">
              <a:lnSpc>
                <a:spcPct val="115399"/>
              </a:lnSpc>
              <a:spcBef>
                <a:spcPts val="100"/>
              </a:spcBef>
              <a:buFont typeface="Arial" panose="020B0604020202020204" pitchFamily="34" charset="0"/>
              <a:buChar char="•"/>
            </a:pPr>
            <a:r>
              <a:rPr lang="en-US" sz="1200" spc="30" dirty="0">
                <a:latin typeface="Bahnschrift" panose="020B0502040204020203" pitchFamily="34" charset="0"/>
                <a:cs typeface="Tahoma"/>
              </a:rPr>
              <a:t>Creating a model that can accurately predict the price of used cars based on a range of </a:t>
            </a:r>
            <a:r>
              <a:rPr lang="en-US" sz="1200" spc="30" dirty="0" smtClean="0">
                <a:latin typeface="Bahnschrift" panose="020B0502040204020203" pitchFamily="34" charset="0"/>
                <a:cs typeface="Tahoma"/>
              </a:rPr>
              <a:t>characteristics. Including  </a:t>
            </a:r>
            <a:r>
              <a:rPr lang="en-US" sz="1200" spc="30" dirty="0">
                <a:latin typeface="Bahnschrift" panose="020B0502040204020203" pitchFamily="34" charset="0"/>
                <a:cs typeface="Tahoma"/>
              </a:rPr>
              <a:t>Various factors, such as the car's model, year, transmission type, mileage, fuel type, influence the price of a used car.</a:t>
            </a:r>
          </a:p>
          <a:p>
            <a:pPr marL="12700" marR="5080">
              <a:lnSpc>
                <a:spcPct val="115399"/>
              </a:lnSpc>
              <a:spcBef>
                <a:spcPts val="100"/>
              </a:spcBef>
            </a:pPr>
            <a:endParaRPr lang="en-US" sz="1200" spc="30" dirty="0">
              <a:latin typeface="Bahnschrift" panose="020B0502040204020203" pitchFamily="34" charset="0"/>
              <a:cs typeface="Tahoma"/>
            </a:endParaRPr>
          </a:p>
          <a:p>
            <a:pPr marL="298450" marR="5080" indent="-285750">
              <a:lnSpc>
                <a:spcPct val="115399"/>
              </a:lnSpc>
              <a:spcBef>
                <a:spcPts val="100"/>
              </a:spcBef>
              <a:buFont typeface="Arial" panose="020B0604020202020204" pitchFamily="34" charset="0"/>
              <a:buChar char="•"/>
            </a:pPr>
            <a:r>
              <a:rPr sz="1200" spc="-35" dirty="0">
                <a:latin typeface="Bahnschrift" panose="020B0502040204020203" pitchFamily="34" charset="0"/>
                <a:cs typeface="Tahoma"/>
              </a:rPr>
              <a:t>As</a:t>
            </a:r>
            <a:r>
              <a:rPr sz="1200" spc="-130" dirty="0">
                <a:latin typeface="Bahnschrift" panose="020B0502040204020203" pitchFamily="34" charset="0"/>
                <a:cs typeface="Tahoma"/>
              </a:rPr>
              <a:t> </a:t>
            </a:r>
            <a:r>
              <a:rPr sz="1200" spc="-100" dirty="0">
                <a:latin typeface="Bahnschrift" panose="020B0502040204020203" pitchFamily="34" charset="0"/>
                <a:cs typeface="Tahoma"/>
              </a:rPr>
              <a:t>a</a:t>
            </a:r>
            <a:r>
              <a:rPr sz="1200" spc="-135" dirty="0">
                <a:latin typeface="Bahnschrift" panose="020B0502040204020203" pitchFamily="34" charset="0"/>
                <a:cs typeface="Tahoma"/>
              </a:rPr>
              <a:t> </a:t>
            </a:r>
            <a:r>
              <a:rPr sz="1200" spc="-75" dirty="0">
                <a:latin typeface="Bahnschrift" panose="020B0502040204020203" pitchFamily="34" charset="0"/>
                <a:cs typeface="Tahoma"/>
              </a:rPr>
              <a:t>result,</a:t>
            </a:r>
            <a:r>
              <a:rPr sz="1200" spc="-125" dirty="0">
                <a:latin typeface="Bahnschrift" panose="020B0502040204020203" pitchFamily="34" charset="0"/>
                <a:cs typeface="Tahoma"/>
              </a:rPr>
              <a:t> </a:t>
            </a:r>
            <a:r>
              <a:rPr lang="en-US" sz="1200" spc="-40" dirty="0">
                <a:latin typeface="Bahnschrift" panose="020B0502040204020203" pitchFamily="34" charset="0"/>
                <a:cs typeface="Tahoma"/>
              </a:rPr>
              <a:t>it will provide valuable insights and enable users to determine the actual market value of their cars, ensuring fair and informed transactions.</a:t>
            </a:r>
            <a:endParaRPr sz="1200" dirty="0">
              <a:latin typeface="Bahnschrift" panose="020B0502040204020203" pitchFamily="34" charset="0"/>
              <a:cs typeface="Tahoma"/>
            </a:endParaRPr>
          </a:p>
        </p:txBody>
      </p:sp>
      <p:grpSp>
        <p:nvGrpSpPr>
          <p:cNvPr id="4" name="object 4"/>
          <p:cNvGrpSpPr/>
          <p:nvPr/>
        </p:nvGrpSpPr>
        <p:grpSpPr>
          <a:xfrm>
            <a:off x="4687050" y="722560"/>
            <a:ext cx="4457065" cy="4001993"/>
            <a:chOff x="4687050" y="191924"/>
            <a:chExt cx="4457065" cy="4532630"/>
          </a:xfrm>
        </p:grpSpPr>
        <p:sp>
          <p:nvSpPr>
            <p:cNvPr id="5" name="object 5"/>
            <p:cNvSpPr/>
            <p:nvPr/>
          </p:nvSpPr>
          <p:spPr>
            <a:xfrm>
              <a:off x="6529200" y="191924"/>
              <a:ext cx="2614930" cy="346710"/>
            </a:xfrm>
            <a:custGeom>
              <a:avLst/>
              <a:gdLst/>
              <a:ahLst/>
              <a:cxnLst/>
              <a:rect l="l" t="t" r="r" b="b"/>
              <a:pathLst>
                <a:path w="2614929" h="346709">
                  <a:moveTo>
                    <a:pt x="2614800" y="0"/>
                  </a:moveTo>
                  <a:lnTo>
                    <a:pt x="0" y="0"/>
                  </a:lnTo>
                  <a:lnTo>
                    <a:pt x="0" y="346199"/>
                  </a:lnTo>
                  <a:lnTo>
                    <a:pt x="2614800" y="346199"/>
                  </a:lnTo>
                  <a:lnTo>
                    <a:pt x="2614800" y="0"/>
                  </a:lnTo>
                  <a:close/>
                </a:path>
              </a:pathLst>
            </a:custGeom>
            <a:solidFill>
              <a:srgbClr val="FFC727"/>
            </a:solidFill>
          </p:spPr>
          <p:txBody>
            <a:bodyPr wrap="square" lIns="0" tIns="0" rIns="0" bIns="0" rtlCol="0"/>
            <a:lstStyle/>
            <a:p>
              <a:endParaRPr/>
            </a:p>
          </p:txBody>
        </p:sp>
        <p:pic>
          <p:nvPicPr>
            <p:cNvPr id="6" name="object 6"/>
            <p:cNvPicPr/>
            <p:nvPr/>
          </p:nvPicPr>
          <p:blipFill>
            <a:blip r:embed="rId2" cstate="print"/>
            <a:stretch>
              <a:fillRect/>
            </a:stretch>
          </p:blipFill>
          <p:spPr>
            <a:xfrm>
              <a:off x="4687050" y="419474"/>
              <a:ext cx="4304550" cy="4304550"/>
            </a:xfrm>
            <a:prstGeom prst="rect">
              <a:avLst/>
            </a:prstGeom>
          </p:spPr>
        </p:pic>
      </p:grpSp>
    </p:spTree>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75224" y="548645"/>
            <a:ext cx="4800599" cy="513080"/>
          </a:xfrm>
          <a:prstGeom prst="rect">
            <a:avLst/>
          </a:prstGeom>
        </p:spPr>
        <p:txBody>
          <a:bodyPr vert="horz" wrap="square" lIns="0" tIns="12700" rIns="0" bIns="0" rtlCol="0">
            <a:spAutoFit/>
          </a:bodyPr>
          <a:lstStyle/>
          <a:p>
            <a:pPr marL="12700">
              <a:lnSpc>
                <a:spcPct val="100000"/>
              </a:lnSpc>
              <a:spcBef>
                <a:spcPts val="100"/>
              </a:spcBef>
            </a:pPr>
            <a:r>
              <a:rPr lang="en-US" sz="3200" u="sng" dirty="0">
                <a:effectLst>
                  <a:outerShdw blurRad="38100" dist="38100" dir="2700000" algn="tl">
                    <a:srgbClr val="000000">
                      <a:alpha val="43137"/>
                    </a:srgbClr>
                  </a:outerShdw>
                </a:effectLst>
                <a:latin typeface="Arial Rounded MT Bold" panose="020F0704030504030204" pitchFamily="34" charset="0"/>
              </a:rPr>
              <a:t>SOLUTION APPROACH</a:t>
            </a:r>
          </a:p>
        </p:txBody>
      </p:sp>
      <p:sp>
        <p:nvSpPr>
          <p:cNvPr id="3" name="object 3"/>
          <p:cNvSpPr txBox="1"/>
          <p:nvPr/>
        </p:nvSpPr>
        <p:spPr>
          <a:xfrm>
            <a:off x="3375224" y="1454603"/>
            <a:ext cx="5466080" cy="2974532"/>
          </a:xfrm>
          <a:prstGeom prst="rect">
            <a:avLst/>
          </a:prstGeom>
        </p:spPr>
        <p:txBody>
          <a:bodyPr vert="horz" wrap="square" lIns="0" tIns="19685" rIns="0" bIns="0" rtlCol="0">
            <a:spAutoFit/>
          </a:bodyPr>
          <a:lstStyle/>
          <a:p>
            <a:pPr marL="171450" indent="-171450">
              <a:buFont typeface="Arial" panose="020B0604020202020204" pitchFamily="34" charset="0"/>
              <a:buChar char="•"/>
            </a:pPr>
            <a:r>
              <a:rPr lang="en-US" sz="1200" dirty="0">
                <a:latin typeface="Bahnschrift" panose="020B0502040204020203" pitchFamily="34" charset="0"/>
                <a:ea typeface="Tahoma" panose="020B0604030504040204" pitchFamily="34" charset="0"/>
                <a:cs typeface="Tahoma" panose="020B0604030504040204" pitchFamily="34" charset="0"/>
              </a:rPr>
              <a:t>Data exploration and preprocessing: Examined the dataset, handled missing values, transformed categorical variables, and removed unnecessary features.</a:t>
            </a:r>
          </a:p>
          <a:p>
            <a:pPr marL="171450" indent="-171450">
              <a:buFont typeface="Arial" panose="020B0604020202020204" pitchFamily="34" charset="0"/>
              <a:buChar char="•"/>
            </a:pPr>
            <a:endParaRPr lang="en-US" sz="1200" dirty="0">
              <a:latin typeface="Bahnschrift" panose="020B0502040204020203" pitchFamily="34" charset="0"/>
              <a:ea typeface="Tahoma" panose="020B0604030504040204" pitchFamily="34" charset="0"/>
              <a:cs typeface="Tahoma" panose="020B0604030504040204" pitchFamily="34" charset="0"/>
            </a:endParaRPr>
          </a:p>
          <a:p>
            <a:pPr marL="171450" indent="-171450">
              <a:buFont typeface="Arial" panose="020B0604020202020204" pitchFamily="34" charset="0"/>
              <a:buChar char="•"/>
            </a:pPr>
            <a:r>
              <a:rPr lang="en-US" sz="1200" dirty="0">
                <a:latin typeface="Bahnschrift" panose="020B0502040204020203" pitchFamily="34" charset="0"/>
                <a:ea typeface="Tahoma" panose="020B0604030504040204" pitchFamily="34" charset="0"/>
                <a:cs typeface="Tahoma" panose="020B0604030504040204" pitchFamily="34" charset="0"/>
              </a:rPr>
              <a:t>Feature engineering and selection: Created new features and selected the most relevant ones to enhance the model's predictive power.</a:t>
            </a:r>
          </a:p>
          <a:p>
            <a:pPr marL="171450" indent="-171450">
              <a:buFont typeface="Arial" panose="020B0604020202020204" pitchFamily="34" charset="0"/>
              <a:buChar char="•"/>
            </a:pPr>
            <a:endParaRPr lang="en-US" sz="1200" dirty="0">
              <a:latin typeface="Bahnschrift" panose="020B0502040204020203" pitchFamily="34" charset="0"/>
              <a:ea typeface="Tahoma" panose="020B0604030504040204" pitchFamily="34" charset="0"/>
              <a:cs typeface="Tahoma" panose="020B0604030504040204" pitchFamily="34" charset="0"/>
            </a:endParaRPr>
          </a:p>
          <a:p>
            <a:pPr marL="171450" indent="-171450">
              <a:buFont typeface="Arial" panose="020B0604020202020204" pitchFamily="34" charset="0"/>
              <a:buChar char="•"/>
            </a:pPr>
            <a:r>
              <a:rPr lang="en-US" sz="1200" dirty="0">
                <a:latin typeface="Bahnschrift" panose="020B0502040204020203" pitchFamily="34" charset="0"/>
                <a:ea typeface="Tahoma" panose="020B0604030504040204" pitchFamily="34" charset="0"/>
                <a:cs typeface="Tahoma" panose="020B0604030504040204" pitchFamily="34" charset="0"/>
              </a:rPr>
              <a:t>Model selection and training: Evaluated different regression models and trained them on the preprocessed dataset.</a:t>
            </a:r>
          </a:p>
          <a:p>
            <a:pPr marL="171450" indent="-171450">
              <a:buFont typeface="Arial" panose="020B0604020202020204" pitchFamily="34" charset="0"/>
              <a:buChar char="•"/>
            </a:pPr>
            <a:endParaRPr lang="en-US" sz="1200" dirty="0">
              <a:latin typeface="Bahnschrift" panose="020B0502040204020203" pitchFamily="34" charset="0"/>
              <a:ea typeface="Tahoma" panose="020B0604030504040204" pitchFamily="34" charset="0"/>
              <a:cs typeface="Tahoma" panose="020B0604030504040204" pitchFamily="34" charset="0"/>
            </a:endParaRPr>
          </a:p>
          <a:p>
            <a:pPr marL="171450" indent="-171450">
              <a:buFont typeface="Arial" panose="020B0604020202020204" pitchFamily="34" charset="0"/>
              <a:buChar char="•"/>
            </a:pPr>
            <a:r>
              <a:rPr lang="en-US" sz="1200" dirty="0">
                <a:latin typeface="Bahnschrift" panose="020B0502040204020203" pitchFamily="34" charset="0"/>
                <a:ea typeface="Tahoma" panose="020B0604030504040204" pitchFamily="34" charset="0"/>
                <a:cs typeface="Tahoma" panose="020B0604030504040204" pitchFamily="34" charset="0"/>
              </a:rPr>
              <a:t>Hyperparameter tuning: Fine-tuned the models' hyperparameters to optimize their performance.</a:t>
            </a:r>
          </a:p>
          <a:p>
            <a:pPr marL="171450" indent="-171450">
              <a:buFont typeface="Arial" panose="020B0604020202020204" pitchFamily="34" charset="0"/>
              <a:buChar char="•"/>
            </a:pPr>
            <a:endParaRPr lang="en-US" sz="1200" dirty="0">
              <a:latin typeface="Bahnschrift" panose="020B0502040204020203" pitchFamily="34" charset="0"/>
              <a:ea typeface="Tahoma" panose="020B0604030504040204" pitchFamily="34" charset="0"/>
              <a:cs typeface="Tahoma" panose="020B0604030504040204" pitchFamily="34" charset="0"/>
            </a:endParaRPr>
          </a:p>
          <a:p>
            <a:pPr marL="171450" indent="-171450">
              <a:buFont typeface="Arial" panose="020B0604020202020204" pitchFamily="34" charset="0"/>
              <a:buChar char="•"/>
            </a:pPr>
            <a:r>
              <a:rPr lang="en-US" sz="1200" dirty="0">
                <a:latin typeface="Bahnschrift" panose="020B0502040204020203" pitchFamily="34" charset="0"/>
                <a:ea typeface="Tahoma" panose="020B0604030504040204" pitchFamily="34" charset="0"/>
                <a:cs typeface="Tahoma" panose="020B0604030504040204" pitchFamily="34" charset="0"/>
              </a:rPr>
              <a:t>Model evaluation and interpretation: </a:t>
            </a:r>
            <a:r>
              <a:rPr lang="en-US" sz="1200" dirty="0">
                <a:latin typeface="Bahnschrift" panose="020B0502040204020203" pitchFamily="34" charset="0"/>
              </a:rPr>
              <a:t>Evaluated model performance with metrics and interpreted coefficients/feature importance to understand factors affecting used car prices.</a:t>
            </a:r>
            <a:r>
              <a:rPr lang="en-US" sz="1200" dirty="0" smtClean="0">
                <a:latin typeface="Bahnschrift" panose="020B0502040204020203" pitchFamily="34" charset="0"/>
                <a:ea typeface="Tahoma" panose="020B0604030504040204" pitchFamily="34" charset="0"/>
                <a:cs typeface="Tahoma" panose="020B0604030504040204" pitchFamily="34" charset="0"/>
              </a:rPr>
              <a:t>.</a:t>
            </a:r>
            <a:endParaRPr lang="en-US" sz="1200" dirty="0">
              <a:latin typeface="Bahnschrift" panose="020B0502040204020203" pitchFamily="34" charset="0"/>
              <a:ea typeface="Tahoma" panose="020B0604030504040204" pitchFamily="34" charset="0"/>
              <a:cs typeface="Tahoma" panose="020B0604030504040204" pitchFamily="34" charset="0"/>
            </a:endParaRPr>
          </a:p>
        </p:txBody>
      </p:sp>
      <p:sp>
        <p:nvSpPr>
          <p:cNvPr id="4" name="object 4"/>
          <p:cNvSpPr/>
          <p:nvPr/>
        </p:nvSpPr>
        <p:spPr>
          <a:xfrm>
            <a:off x="0" y="204475"/>
            <a:ext cx="2614930" cy="344170"/>
          </a:xfrm>
          <a:custGeom>
            <a:avLst/>
            <a:gdLst/>
            <a:ahLst/>
            <a:cxnLst/>
            <a:rect l="l" t="t" r="r" b="b"/>
            <a:pathLst>
              <a:path w="2614930" h="344170">
                <a:moveTo>
                  <a:pt x="2614800" y="0"/>
                </a:moveTo>
                <a:lnTo>
                  <a:pt x="0" y="0"/>
                </a:lnTo>
                <a:lnTo>
                  <a:pt x="0" y="344100"/>
                </a:lnTo>
                <a:lnTo>
                  <a:pt x="2614800" y="344100"/>
                </a:lnTo>
                <a:lnTo>
                  <a:pt x="2614800" y="0"/>
                </a:lnTo>
                <a:close/>
              </a:path>
            </a:pathLst>
          </a:custGeom>
          <a:solidFill>
            <a:srgbClr val="FFC727"/>
          </a:solidFill>
        </p:spPr>
        <p:txBody>
          <a:bodyPr wrap="square" lIns="0" tIns="0" rIns="0" bIns="0" rtlCol="0"/>
          <a:lstStyle/>
          <a:p>
            <a:endParaRPr/>
          </a:p>
        </p:txBody>
      </p:sp>
      <p:pic>
        <p:nvPicPr>
          <p:cNvPr id="5" name="object 5"/>
          <p:cNvPicPr/>
          <p:nvPr/>
        </p:nvPicPr>
        <p:blipFill>
          <a:blip r:embed="rId2" cstate="print"/>
          <a:stretch>
            <a:fillRect/>
          </a:stretch>
        </p:blipFill>
        <p:spPr>
          <a:xfrm>
            <a:off x="248099" y="1364149"/>
            <a:ext cx="2860850" cy="2860850"/>
          </a:xfrm>
          <a:prstGeom prst="rect">
            <a:avLst/>
          </a:prstGeom>
        </p:spPr>
      </p:pic>
      <p:sp>
        <p:nvSpPr>
          <p:cNvPr id="6" name="object 6"/>
          <p:cNvSpPr/>
          <p:nvPr/>
        </p:nvSpPr>
        <p:spPr>
          <a:xfrm>
            <a:off x="7343999" y="4948525"/>
            <a:ext cx="1800225" cy="195580"/>
          </a:xfrm>
          <a:custGeom>
            <a:avLst/>
            <a:gdLst/>
            <a:ahLst/>
            <a:cxnLst/>
            <a:rect l="l" t="t" r="r" b="b"/>
            <a:pathLst>
              <a:path w="1800225" h="195579">
                <a:moveTo>
                  <a:pt x="1800000" y="0"/>
                </a:moveTo>
                <a:lnTo>
                  <a:pt x="0" y="0"/>
                </a:lnTo>
                <a:lnTo>
                  <a:pt x="0" y="194999"/>
                </a:lnTo>
                <a:lnTo>
                  <a:pt x="1800000" y="194999"/>
                </a:lnTo>
                <a:lnTo>
                  <a:pt x="1800000" y="0"/>
                </a:lnTo>
                <a:close/>
              </a:path>
            </a:pathLst>
          </a:custGeom>
          <a:solidFill>
            <a:srgbClr val="FFC727"/>
          </a:solidFill>
        </p:spPr>
        <p:txBody>
          <a:bodyPr wrap="square" lIns="0" tIns="0" rIns="0" bIns="0" rtlCol="0"/>
          <a:lstStyle/>
          <a:p>
            <a:endParaRPr/>
          </a:p>
        </p:txBody>
      </p:sp>
    </p:spTree>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90800" y="219903"/>
            <a:ext cx="3048000" cy="505267"/>
          </a:xfrm>
          <a:prstGeom prst="rect">
            <a:avLst/>
          </a:prstGeom>
        </p:spPr>
        <p:txBody>
          <a:bodyPr vert="horz" wrap="square" lIns="0" tIns="12700" rIns="0" bIns="0" rtlCol="0">
            <a:spAutoFit/>
          </a:bodyPr>
          <a:lstStyle/>
          <a:p>
            <a:pPr marL="12700">
              <a:lnSpc>
                <a:spcPct val="100000"/>
              </a:lnSpc>
              <a:spcBef>
                <a:spcPts val="100"/>
              </a:spcBef>
            </a:pPr>
            <a:r>
              <a:rPr sz="3200" u="sng" spc="-150" dirty="0">
                <a:effectLst>
                  <a:outerShdw blurRad="38100" dist="38100" dir="2700000" algn="tl">
                    <a:srgbClr val="000000">
                      <a:alpha val="43137"/>
                    </a:srgbClr>
                  </a:outerShdw>
                </a:effectLst>
                <a:latin typeface="Arial Rounded MT Bold" panose="020F0704030504030204" pitchFamily="34" charset="0"/>
              </a:rPr>
              <a:t>DATASET</a:t>
            </a:r>
          </a:p>
        </p:txBody>
      </p:sp>
      <p:sp>
        <p:nvSpPr>
          <p:cNvPr id="7" name="object 7"/>
          <p:cNvSpPr txBox="1"/>
          <p:nvPr/>
        </p:nvSpPr>
        <p:spPr>
          <a:xfrm>
            <a:off x="848185" y="917605"/>
            <a:ext cx="7477125" cy="462691"/>
          </a:xfrm>
          <a:prstGeom prst="rect">
            <a:avLst/>
          </a:prstGeom>
        </p:spPr>
        <p:txBody>
          <a:bodyPr vert="horz" wrap="square" lIns="0" tIns="22860" rIns="0" bIns="0" rtlCol="0">
            <a:spAutoFit/>
          </a:bodyPr>
          <a:lstStyle/>
          <a:p>
            <a:pPr marL="12065" marR="5080" algn="ctr">
              <a:lnSpc>
                <a:spcPts val="1650"/>
              </a:lnSpc>
              <a:spcBef>
                <a:spcPts val="180"/>
              </a:spcBef>
            </a:pPr>
            <a:r>
              <a:rPr lang="en-US" dirty="0"/>
              <a:t>The dataset used in this project contains information about used car sale prices in the UK. The </a:t>
            </a:r>
            <a:r>
              <a:rPr lang="en-US" dirty="0" smtClean="0"/>
              <a:t>variables </a:t>
            </a:r>
            <a:r>
              <a:rPr lang="en-US" dirty="0"/>
              <a:t>included in the dataset are:</a:t>
            </a:r>
            <a:endParaRPr sz="1400" dirty="0">
              <a:latin typeface="Tahoma"/>
              <a:cs typeface="Tahoma"/>
            </a:endParaRPr>
          </a:p>
        </p:txBody>
      </p:sp>
      <p:sp>
        <p:nvSpPr>
          <p:cNvPr id="8" name="object 8"/>
          <p:cNvSpPr/>
          <p:nvPr/>
        </p:nvSpPr>
        <p:spPr>
          <a:xfrm>
            <a:off x="0" y="165174"/>
            <a:ext cx="1128395" cy="163830"/>
          </a:xfrm>
          <a:custGeom>
            <a:avLst/>
            <a:gdLst/>
            <a:ahLst/>
            <a:cxnLst/>
            <a:rect l="l" t="t" r="r" b="b"/>
            <a:pathLst>
              <a:path w="1128395" h="163829">
                <a:moveTo>
                  <a:pt x="1128300" y="0"/>
                </a:moveTo>
                <a:lnTo>
                  <a:pt x="0" y="0"/>
                </a:lnTo>
                <a:lnTo>
                  <a:pt x="0" y="163800"/>
                </a:lnTo>
                <a:lnTo>
                  <a:pt x="1128300" y="163800"/>
                </a:lnTo>
                <a:lnTo>
                  <a:pt x="1128300" y="0"/>
                </a:lnTo>
                <a:close/>
              </a:path>
            </a:pathLst>
          </a:custGeom>
          <a:solidFill>
            <a:srgbClr val="455A64"/>
          </a:solidFill>
        </p:spPr>
        <p:txBody>
          <a:bodyPr wrap="square" lIns="0" tIns="0" rIns="0" bIns="0" rtlCol="0"/>
          <a:lstStyle/>
          <a:p>
            <a:endParaRPr/>
          </a:p>
        </p:txBody>
      </p:sp>
      <p:sp>
        <p:nvSpPr>
          <p:cNvPr id="9" name="object 9"/>
          <p:cNvSpPr/>
          <p:nvPr/>
        </p:nvSpPr>
        <p:spPr>
          <a:xfrm>
            <a:off x="-175" y="404275"/>
            <a:ext cx="848360" cy="136525"/>
          </a:xfrm>
          <a:custGeom>
            <a:avLst/>
            <a:gdLst/>
            <a:ahLst/>
            <a:cxnLst/>
            <a:rect l="l" t="t" r="r" b="b"/>
            <a:pathLst>
              <a:path w="848360" h="136525">
                <a:moveTo>
                  <a:pt x="848100" y="0"/>
                </a:moveTo>
                <a:lnTo>
                  <a:pt x="0" y="0"/>
                </a:lnTo>
                <a:lnTo>
                  <a:pt x="0" y="136200"/>
                </a:lnTo>
                <a:lnTo>
                  <a:pt x="848100" y="136200"/>
                </a:lnTo>
                <a:lnTo>
                  <a:pt x="848100" y="0"/>
                </a:lnTo>
                <a:close/>
              </a:path>
            </a:pathLst>
          </a:custGeom>
          <a:solidFill>
            <a:srgbClr val="455A64"/>
          </a:solidFill>
        </p:spPr>
        <p:txBody>
          <a:bodyPr wrap="square" lIns="0" tIns="0" rIns="0" bIns="0" rtlCol="0"/>
          <a:lstStyle/>
          <a:p>
            <a:endParaRPr/>
          </a:p>
        </p:txBody>
      </p:sp>
      <p:sp>
        <p:nvSpPr>
          <p:cNvPr id="10" name="object 10"/>
          <p:cNvSpPr/>
          <p:nvPr/>
        </p:nvSpPr>
        <p:spPr>
          <a:xfrm>
            <a:off x="8910600" y="2908199"/>
            <a:ext cx="233679" cy="2235835"/>
          </a:xfrm>
          <a:custGeom>
            <a:avLst/>
            <a:gdLst/>
            <a:ahLst/>
            <a:cxnLst/>
            <a:rect l="l" t="t" r="r" b="b"/>
            <a:pathLst>
              <a:path w="233679" h="2235835">
                <a:moveTo>
                  <a:pt x="233399" y="0"/>
                </a:moveTo>
                <a:lnTo>
                  <a:pt x="0" y="0"/>
                </a:lnTo>
                <a:lnTo>
                  <a:pt x="0" y="2235300"/>
                </a:lnTo>
                <a:lnTo>
                  <a:pt x="233399" y="2235300"/>
                </a:lnTo>
                <a:lnTo>
                  <a:pt x="233399" y="0"/>
                </a:lnTo>
                <a:close/>
              </a:path>
            </a:pathLst>
          </a:custGeom>
          <a:solidFill>
            <a:srgbClr val="FFC727"/>
          </a:solidFill>
        </p:spPr>
        <p:txBody>
          <a:bodyPr wrap="square" lIns="0" tIns="0" rIns="0" bIns="0" rtlCol="0"/>
          <a:lstStyle/>
          <a:p>
            <a:endParaRPr/>
          </a:p>
        </p:txBody>
      </p:sp>
      <p:pic>
        <p:nvPicPr>
          <p:cNvPr id="11" name="Picture 10">
            <a:extLst>
              <a:ext uri="{FF2B5EF4-FFF2-40B4-BE49-F238E27FC236}">
                <a16:creationId xmlns:a16="http://schemas.microsoft.com/office/drawing/2014/main" xmlns="" id="{8CF8A65C-62EE-4079-BCC1-B584A3475D63}"/>
              </a:ext>
            </a:extLst>
          </p:cNvPr>
          <p:cNvPicPr>
            <a:picLocks noChangeAspect="1"/>
          </p:cNvPicPr>
          <p:nvPr/>
        </p:nvPicPr>
        <p:blipFill>
          <a:blip r:embed="rId2"/>
          <a:stretch>
            <a:fillRect/>
          </a:stretch>
        </p:blipFill>
        <p:spPr>
          <a:xfrm>
            <a:off x="558335" y="1968897"/>
            <a:ext cx="3713256" cy="1943897"/>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12" name="Rectangle 11">
            <a:extLst>
              <a:ext uri="{FF2B5EF4-FFF2-40B4-BE49-F238E27FC236}">
                <a16:creationId xmlns:a16="http://schemas.microsoft.com/office/drawing/2014/main" xmlns="" id="{029EA5A8-8502-487C-BDEA-DD63416DC1A1}"/>
              </a:ext>
            </a:extLst>
          </p:cNvPr>
          <p:cNvSpPr/>
          <p:nvPr/>
        </p:nvSpPr>
        <p:spPr>
          <a:xfrm>
            <a:off x="4764791" y="1572731"/>
            <a:ext cx="4145809" cy="3139321"/>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marL="171450" indent="-171450">
              <a:lnSpc>
                <a:spcPct val="150000"/>
              </a:lnSpc>
              <a:buFont typeface="Arial" panose="020B0604020202020204" pitchFamily="34" charset="0"/>
              <a:buChar char="•"/>
            </a:pPr>
            <a:r>
              <a:rPr lang="en-US" sz="1100" dirty="0">
                <a:solidFill>
                  <a:srgbClr val="374151"/>
                </a:solidFill>
                <a:latin typeface="Tahoma" panose="020B0604030504040204" pitchFamily="34" charset="0"/>
                <a:ea typeface="Tahoma" panose="020B0604030504040204" pitchFamily="34" charset="0"/>
                <a:cs typeface="Tahoma" panose="020B0604030504040204" pitchFamily="34" charset="0"/>
              </a:rPr>
              <a:t>Model: The specific model or make of the car.</a:t>
            </a:r>
          </a:p>
          <a:p>
            <a:pPr marL="171450" indent="-171450">
              <a:lnSpc>
                <a:spcPct val="150000"/>
              </a:lnSpc>
              <a:buFont typeface="Arial" panose="020B0604020202020204" pitchFamily="34" charset="0"/>
              <a:buChar char="•"/>
            </a:pPr>
            <a:r>
              <a:rPr lang="en-US" sz="1100" dirty="0">
                <a:solidFill>
                  <a:srgbClr val="374151"/>
                </a:solidFill>
                <a:latin typeface="Tahoma" panose="020B0604030504040204" pitchFamily="34" charset="0"/>
                <a:ea typeface="Tahoma" panose="020B0604030504040204" pitchFamily="34" charset="0"/>
                <a:cs typeface="Tahoma" panose="020B0604030504040204" pitchFamily="34" charset="0"/>
              </a:rPr>
              <a:t>Year: The year in which the car was manufactured.</a:t>
            </a:r>
          </a:p>
          <a:p>
            <a:pPr marL="171450" indent="-171450">
              <a:lnSpc>
                <a:spcPct val="150000"/>
              </a:lnSpc>
              <a:buFont typeface="Arial" panose="020B0604020202020204" pitchFamily="34" charset="0"/>
              <a:buChar char="•"/>
            </a:pPr>
            <a:r>
              <a:rPr lang="en-US" sz="1100" dirty="0">
                <a:solidFill>
                  <a:srgbClr val="374151"/>
                </a:solidFill>
                <a:latin typeface="Tahoma" panose="020B0604030504040204" pitchFamily="34" charset="0"/>
                <a:ea typeface="Tahoma" panose="020B0604030504040204" pitchFamily="34" charset="0"/>
                <a:cs typeface="Tahoma" panose="020B0604030504040204" pitchFamily="34" charset="0"/>
              </a:rPr>
              <a:t>Price: The sale price of the used car.</a:t>
            </a:r>
          </a:p>
          <a:p>
            <a:pPr marL="171450" indent="-171450">
              <a:lnSpc>
                <a:spcPct val="150000"/>
              </a:lnSpc>
              <a:buFont typeface="Arial" panose="020B0604020202020204" pitchFamily="34" charset="0"/>
              <a:buChar char="•"/>
            </a:pPr>
            <a:r>
              <a:rPr lang="en-US" sz="1100" dirty="0">
                <a:solidFill>
                  <a:srgbClr val="374151"/>
                </a:solidFill>
                <a:latin typeface="Tahoma" panose="020B0604030504040204" pitchFamily="34" charset="0"/>
                <a:ea typeface="Tahoma" panose="020B0604030504040204" pitchFamily="34" charset="0"/>
                <a:cs typeface="Tahoma" panose="020B0604030504040204" pitchFamily="34" charset="0"/>
              </a:rPr>
              <a:t>Transmission: The type of transmission, such as manual or automatic.</a:t>
            </a:r>
          </a:p>
          <a:p>
            <a:pPr marL="171450" indent="-171450">
              <a:lnSpc>
                <a:spcPct val="150000"/>
              </a:lnSpc>
              <a:buFont typeface="Arial" panose="020B0604020202020204" pitchFamily="34" charset="0"/>
              <a:buChar char="•"/>
            </a:pPr>
            <a:r>
              <a:rPr lang="en-US" sz="1100" dirty="0" smtClean="0">
                <a:solidFill>
                  <a:srgbClr val="374151"/>
                </a:solidFill>
                <a:latin typeface="Tahoma" panose="020B0604030504040204" pitchFamily="34" charset="0"/>
                <a:ea typeface="Tahoma" panose="020B0604030504040204" pitchFamily="34" charset="0"/>
                <a:cs typeface="Tahoma" panose="020B0604030504040204" pitchFamily="34" charset="0"/>
              </a:rPr>
              <a:t>Total driven </a:t>
            </a:r>
            <a:r>
              <a:rPr lang="en-US" sz="1100" dirty="0">
                <a:solidFill>
                  <a:srgbClr val="374151"/>
                </a:solidFill>
                <a:latin typeface="Tahoma" panose="020B0604030504040204" pitchFamily="34" charset="0"/>
                <a:ea typeface="Tahoma" panose="020B0604030504040204" pitchFamily="34" charset="0"/>
                <a:cs typeface="Tahoma" panose="020B0604030504040204" pitchFamily="34" charset="0"/>
              </a:rPr>
              <a:t>: The total distance the car has traveled in miles.</a:t>
            </a:r>
          </a:p>
          <a:p>
            <a:pPr marL="171450" indent="-171450">
              <a:lnSpc>
                <a:spcPct val="150000"/>
              </a:lnSpc>
              <a:buFont typeface="Arial" panose="020B0604020202020204" pitchFamily="34" charset="0"/>
              <a:buChar char="•"/>
            </a:pPr>
            <a:r>
              <a:rPr lang="en-US" sz="1100" dirty="0" smtClean="0">
                <a:solidFill>
                  <a:srgbClr val="374151"/>
                </a:solidFill>
                <a:latin typeface="Tahoma" panose="020B0604030504040204" pitchFamily="34" charset="0"/>
                <a:ea typeface="Tahoma" panose="020B0604030504040204" pitchFamily="34" charset="0"/>
                <a:cs typeface="Tahoma" panose="020B0604030504040204" pitchFamily="34" charset="0"/>
              </a:rPr>
              <a:t>Fuel Type: </a:t>
            </a:r>
            <a:r>
              <a:rPr lang="en-US" sz="1100" dirty="0">
                <a:solidFill>
                  <a:srgbClr val="374151"/>
                </a:solidFill>
                <a:latin typeface="Tahoma" panose="020B0604030504040204" pitchFamily="34" charset="0"/>
                <a:ea typeface="Tahoma" panose="020B0604030504040204" pitchFamily="34" charset="0"/>
                <a:cs typeface="Tahoma" panose="020B0604030504040204" pitchFamily="34" charset="0"/>
              </a:rPr>
              <a:t>The type of fuel used by the car, such as petrol, </a:t>
            </a:r>
            <a:r>
              <a:rPr lang="en-US" sz="1100" dirty="0" smtClean="0">
                <a:solidFill>
                  <a:srgbClr val="374151"/>
                </a:solidFill>
                <a:latin typeface="Tahoma" panose="020B0604030504040204" pitchFamily="34" charset="0"/>
                <a:ea typeface="Tahoma" panose="020B0604030504040204" pitchFamily="34" charset="0"/>
                <a:cs typeface="Tahoma" panose="020B0604030504040204" pitchFamily="34" charset="0"/>
              </a:rPr>
              <a:t>diesel </a:t>
            </a:r>
            <a:r>
              <a:rPr lang="en-US" sz="1100" dirty="0">
                <a:solidFill>
                  <a:srgbClr val="374151"/>
                </a:solidFill>
                <a:latin typeface="Tahoma" panose="020B0604030504040204" pitchFamily="34" charset="0"/>
                <a:ea typeface="Tahoma" panose="020B0604030504040204" pitchFamily="34" charset="0"/>
                <a:cs typeface="Tahoma" panose="020B0604030504040204" pitchFamily="34" charset="0"/>
              </a:rPr>
              <a:t>or electric.</a:t>
            </a:r>
          </a:p>
          <a:p>
            <a:pPr marL="171450" indent="-171450">
              <a:lnSpc>
                <a:spcPct val="150000"/>
              </a:lnSpc>
              <a:buFont typeface="Arial" panose="020B0604020202020204" pitchFamily="34" charset="0"/>
              <a:buChar char="•"/>
            </a:pPr>
            <a:r>
              <a:rPr lang="en-US" sz="1100" dirty="0">
                <a:solidFill>
                  <a:srgbClr val="374151"/>
                </a:solidFill>
                <a:latin typeface="Tahoma" panose="020B0604030504040204" pitchFamily="34" charset="0"/>
                <a:ea typeface="Tahoma" panose="020B0604030504040204" pitchFamily="34" charset="0"/>
                <a:cs typeface="Tahoma" panose="020B0604030504040204" pitchFamily="34" charset="0"/>
              </a:rPr>
              <a:t>Tax: The amount of tax payable for the car.</a:t>
            </a:r>
          </a:p>
          <a:p>
            <a:pPr marL="171450" indent="-171450">
              <a:lnSpc>
                <a:spcPct val="150000"/>
              </a:lnSpc>
              <a:buFont typeface="Arial" panose="020B0604020202020204" pitchFamily="34" charset="0"/>
              <a:buChar char="•"/>
            </a:pPr>
            <a:r>
              <a:rPr lang="en-US" sz="1100" dirty="0">
                <a:solidFill>
                  <a:srgbClr val="374151"/>
                </a:solidFill>
                <a:latin typeface="Tahoma" panose="020B0604030504040204" pitchFamily="34" charset="0"/>
                <a:ea typeface="Tahoma" panose="020B0604030504040204" pitchFamily="34" charset="0"/>
                <a:cs typeface="Tahoma" panose="020B0604030504040204" pitchFamily="34" charset="0"/>
              </a:rPr>
              <a:t>MPG: The miles per gallon fuel efficiency of the car.</a:t>
            </a:r>
          </a:p>
          <a:p>
            <a:pPr marL="171450" indent="-171450">
              <a:lnSpc>
                <a:spcPct val="150000"/>
              </a:lnSpc>
              <a:buFont typeface="Arial" panose="020B0604020202020204" pitchFamily="34" charset="0"/>
              <a:buChar char="•"/>
            </a:pPr>
            <a:r>
              <a:rPr lang="en-US" sz="1100" dirty="0" smtClean="0">
                <a:solidFill>
                  <a:srgbClr val="374151"/>
                </a:solidFill>
                <a:latin typeface="Tahoma" panose="020B0604030504040204" pitchFamily="34" charset="0"/>
                <a:ea typeface="Tahoma" panose="020B0604030504040204" pitchFamily="34" charset="0"/>
                <a:cs typeface="Tahoma" panose="020B0604030504040204" pitchFamily="34" charset="0"/>
              </a:rPr>
              <a:t>Engine Size: </a:t>
            </a:r>
            <a:r>
              <a:rPr lang="en-US" sz="1100" dirty="0">
                <a:solidFill>
                  <a:srgbClr val="374151"/>
                </a:solidFill>
                <a:latin typeface="Tahoma" panose="020B0604030504040204" pitchFamily="34" charset="0"/>
                <a:ea typeface="Tahoma" panose="020B0604030504040204" pitchFamily="34" charset="0"/>
                <a:cs typeface="Tahoma" panose="020B0604030504040204" pitchFamily="34" charset="0"/>
              </a:rPr>
              <a:t>The size of the car's engine.</a:t>
            </a:r>
            <a:endParaRPr lang="en-US" sz="1100" b="0" i="0" dirty="0">
              <a:solidFill>
                <a:srgbClr val="374151"/>
              </a:solidFill>
              <a:effectLst/>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9600" y="447942"/>
            <a:ext cx="5181600" cy="505267"/>
          </a:xfrm>
          <a:prstGeom prst="rect">
            <a:avLst/>
          </a:prstGeom>
        </p:spPr>
        <p:txBody>
          <a:bodyPr vert="horz" wrap="square" lIns="0" tIns="12700" rIns="0" bIns="0" rtlCol="0">
            <a:spAutoFit/>
          </a:bodyPr>
          <a:lstStyle/>
          <a:p>
            <a:pPr marL="12700">
              <a:lnSpc>
                <a:spcPct val="100000"/>
              </a:lnSpc>
              <a:spcBef>
                <a:spcPts val="100"/>
              </a:spcBef>
            </a:pPr>
            <a:r>
              <a:rPr lang="en-US" sz="3200" u="sng" spc="-300" dirty="0" smtClean="0">
                <a:effectLst>
                  <a:outerShdw blurRad="38100" dist="38100" dir="2700000" algn="tl">
                    <a:srgbClr val="000000">
                      <a:alpha val="43137"/>
                    </a:srgbClr>
                  </a:outerShdw>
                </a:effectLst>
                <a:latin typeface="Arial Rounded MT Bold" panose="020F0704030504030204" pitchFamily="34" charset="0"/>
              </a:rPr>
              <a:t>Count</a:t>
            </a:r>
            <a:r>
              <a:rPr lang="en-US" sz="3000" u="sng" spc="-300" dirty="0" smtClean="0">
                <a:effectLst>
                  <a:outerShdw blurRad="38100" dist="38100" dir="2700000" algn="tl">
                    <a:srgbClr val="000000">
                      <a:alpha val="43137"/>
                    </a:srgbClr>
                  </a:outerShdw>
                </a:effectLst>
                <a:latin typeface="Arial Rounded MT Bold" panose="020F0704030504030204" pitchFamily="34" charset="0"/>
              </a:rPr>
              <a:t> of Model by  Model Name</a:t>
            </a:r>
            <a:endParaRPr lang="en-US" sz="3000" u="sng" spc="-300" dirty="0">
              <a:effectLst>
                <a:outerShdw blurRad="38100" dist="38100" dir="2700000" algn="tl">
                  <a:srgbClr val="000000">
                    <a:alpha val="43137"/>
                  </a:srgbClr>
                </a:outerShdw>
              </a:effectLst>
              <a:latin typeface="Arial Rounded MT Bold" panose="020F0704030504030204" pitchFamily="34" charset="0"/>
            </a:endParaRPr>
          </a:p>
        </p:txBody>
      </p:sp>
      <p:sp>
        <p:nvSpPr>
          <p:cNvPr id="4" name="object 4"/>
          <p:cNvSpPr/>
          <p:nvPr/>
        </p:nvSpPr>
        <p:spPr>
          <a:xfrm>
            <a:off x="0" y="0"/>
            <a:ext cx="2614930" cy="229870"/>
          </a:xfrm>
          <a:custGeom>
            <a:avLst/>
            <a:gdLst/>
            <a:ahLst/>
            <a:cxnLst/>
            <a:rect l="l" t="t" r="r" b="b"/>
            <a:pathLst>
              <a:path w="2614930" h="229870">
                <a:moveTo>
                  <a:pt x="2614800" y="0"/>
                </a:moveTo>
                <a:lnTo>
                  <a:pt x="0" y="0"/>
                </a:lnTo>
                <a:lnTo>
                  <a:pt x="0" y="229800"/>
                </a:lnTo>
                <a:lnTo>
                  <a:pt x="2614800" y="229800"/>
                </a:lnTo>
                <a:lnTo>
                  <a:pt x="2614800" y="0"/>
                </a:lnTo>
                <a:close/>
              </a:path>
            </a:pathLst>
          </a:custGeom>
          <a:solidFill>
            <a:srgbClr val="FFC727"/>
          </a:solidFill>
        </p:spPr>
        <p:txBody>
          <a:bodyPr wrap="square" lIns="0" tIns="0" rIns="0" bIns="0" rtlCol="0"/>
          <a:lstStyle/>
          <a:p>
            <a:endParaRPr/>
          </a:p>
        </p:txBody>
      </p:sp>
      <p:sp>
        <p:nvSpPr>
          <p:cNvPr id="6" name="TextBox 5"/>
          <p:cNvSpPr txBox="1"/>
          <p:nvPr/>
        </p:nvSpPr>
        <p:spPr>
          <a:xfrm>
            <a:off x="6858000" y="1211056"/>
            <a:ext cx="1752600" cy="2677656"/>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endParaRPr lang="en-US" sz="1050" dirty="0" smtClean="0"/>
          </a:p>
          <a:p>
            <a:r>
              <a:rPr lang="en-US" sz="1050" dirty="0" smtClean="0"/>
              <a:t>The </a:t>
            </a:r>
            <a:r>
              <a:rPr lang="en-US" sz="1050" dirty="0"/>
              <a:t>graph </a:t>
            </a:r>
            <a:r>
              <a:rPr lang="en-US" sz="1050" dirty="0" smtClean="0"/>
              <a:t>shows </a:t>
            </a:r>
            <a:r>
              <a:rPr lang="en-US" sz="1050" dirty="0"/>
              <a:t>the distribution of car models in </a:t>
            </a:r>
            <a:r>
              <a:rPr lang="en-US" sz="1050" dirty="0" smtClean="0"/>
              <a:t>the given dataset</a:t>
            </a:r>
          </a:p>
          <a:p>
            <a:endParaRPr lang="en-US" sz="1050" dirty="0"/>
          </a:p>
          <a:p>
            <a:r>
              <a:rPr lang="en-US" sz="1050" dirty="0"/>
              <a:t>S</a:t>
            </a:r>
            <a:r>
              <a:rPr lang="en-US" sz="1050" dirty="0" smtClean="0"/>
              <a:t>howing </a:t>
            </a:r>
            <a:r>
              <a:rPr lang="en-US" sz="1050" dirty="0"/>
              <a:t>the models in x-axis and the count of each model on the y-axis</a:t>
            </a:r>
            <a:r>
              <a:rPr lang="en-US" sz="1050" dirty="0" smtClean="0"/>
              <a:t>.</a:t>
            </a:r>
          </a:p>
          <a:p>
            <a:endParaRPr lang="en-US" sz="1050" dirty="0"/>
          </a:p>
          <a:p>
            <a:r>
              <a:rPr lang="en-US" sz="1050" dirty="0" smtClean="0"/>
              <a:t>From </a:t>
            </a:r>
            <a:r>
              <a:rPr lang="en-US" sz="1050" dirty="0"/>
              <a:t>the graph, we can observe that the </a:t>
            </a:r>
            <a:r>
              <a:rPr lang="en-US" sz="1050" dirty="0" smtClean="0"/>
              <a:t>top </a:t>
            </a:r>
            <a:r>
              <a:rPr lang="en-US" sz="1050" dirty="0"/>
              <a:t>models with the highest counts are </a:t>
            </a:r>
            <a:r>
              <a:rPr lang="en-US" sz="1050" dirty="0" smtClean="0"/>
              <a:t>Tucson, </a:t>
            </a:r>
            <a:r>
              <a:rPr lang="en-US" sz="1050" dirty="0"/>
              <a:t>I10, and I30, indicating their prevalence in the dataset.</a:t>
            </a:r>
            <a:endParaRPr lang="en-IN" sz="105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1211056"/>
            <a:ext cx="5791200" cy="354690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7304979"/>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9600" y="260224"/>
            <a:ext cx="6116934" cy="505267"/>
          </a:xfrm>
          <a:prstGeom prst="rect">
            <a:avLst/>
          </a:prstGeom>
        </p:spPr>
        <p:txBody>
          <a:bodyPr vert="horz" wrap="square" lIns="0" tIns="12700" rIns="0" bIns="0" rtlCol="0">
            <a:spAutoFit/>
          </a:bodyPr>
          <a:lstStyle/>
          <a:p>
            <a:pPr marL="12700">
              <a:lnSpc>
                <a:spcPct val="100000"/>
              </a:lnSpc>
              <a:spcBef>
                <a:spcPts val="100"/>
              </a:spcBef>
            </a:pPr>
            <a:r>
              <a:rPr lang="en-US" sz="3200" b="1" u="sng" dirty="0" smtClean="0">
                <a:effectLst>
                  <a:outerShdw blurRad="38100" dist="38100" dir="2700000" algn="tl">
                    <a:srgbClr val="000000">
                      <a:alpha val="43137"/>
                    </a:srgbClr>
                  </a:outerShdw>
                </a:effectLst>
                <a:latin typeface="Arial Rounded MT Bold" panose="020F0704030504030204" pitchFamily="34" charset="0"/>
              </a:rPr>
              <a:t>Count of Model by Fuel Type</a:t>
            </a:r>
            <a:endParaRPr lang="en-US" sz="3600" b="1" u="sng" spc="-300" dirty="0">
              <a:effectLst>
                <a:outerShdw blurRad="38100" dist="38100" dir="2700000" algn="tl">
                  <a:srgbClr val="000000">
                    <a:alpha val="43137"/>
                  </a:srgbClr>
                </a:outerShdw>
              </a:effectLst>
              <a:latin typeface="Arial Rounded MT Bold" panose="020F0704030504030204" pitchFamily="34" charset="0"/>
            </a:endParaRPr>
          </a:p>
        </p:txBody>
      </p:sp>
      <p:sp>
        <p:nvSpPr>
          <p:cNvPr id="4" name="object 4"/>
          <p:cNvSpPr/>
          <p:nvPr/>
        </p:nvSpPr>
        <p:spPr>
          <a:xfrm>
            <a:off x="0" y="0"/>
            <a:ext cx="2614930" cy="229870"/>
          </a:xfrm>
          <a:custGeom>
            <a:avLst/>
            <a:gdLst/>
            <a:ahLst/>
            <a:cxnLst/>
            <a:rect l="l" t="t" r="r" b="b"/>
            <a:pathLst>
              <a:path w="2614930" h="229870">
                <a:moveTo>
                  <a:pt x="2614800" y="0"/>
                </a:moveTo>
                <a:lnTo>
                  <a:pt x="0" y="0"/>
                </a:lnTo>
                <a:lnTo>
                  <a:pt x="0" y="229800"/>
                </a:lnTo>
                <a:lnTo>
                  <a:pt x="2614800" y="229800"/>
                </a:lnTo>
                <a:lnTo>
                  <a:pt x="2614800" y="0"/>
                </a:lnTo>
                <a:close/>
              </a:path>
            </a:pathLst>
          </a:custGeom>
          <a:solidFill>
            <a:srgbClr val="FFC727"/>
          </a:solidFill>
        </p:spPr>
        <p:txBody>
          <a:bodyPr wrap="square" lIns="0" tIns="0" rIns="0" bIns="0" rtlCol="0"/>
          <a:lstStyle/>
          <a:p>
            <a:endParaRPr/>
          </a:p>
        </p:txBody>
      </p:sp>
      <p:sp>
        <p:nvSpPr>
          <p:cNvPr id="10" name="Rectangle 9">
            <a:extLst>
              <a:ext uri="{FF2B5EF4-FFF2-40B4-BE49-F238E27FC236}">
                <a16:creationId xmlns:a16="http://schemas.microsoft.com/office/drawing/2014/main" xmlns="" id="{65E68539-E6CD-433A-BC64-6A775F65CA6A}"/>
              </a:ext>
            </a:extLst>
          </p:cNvPr>
          <p:cNvSpPr/>
          <p:nvPr/>
        </p:nvSpPr>
        <p:spPr>
          <a:xfrm>
            <a:off x="1828800" y="635518"/>
            <a:ext cx="7115909" cy="523220"/>
          </a:xfrm>
          <a:prstGeom prst="rect">
            <a:avLst/>
          </a:prstGeom>
        </p:spPr>
        <p:txBody>
          <a:bodyPr wrap="square">
            <a:spAutoFit/>
          </a:bodyPr>
          <a:lstStyle/>
          <a:p>
            <a:endParaRPr lang="en-US" sz="1400" dirty="0">
              <a:effectLst>
                <a:outerShdw blurRad="38100" dist="38100" dir="2700000" algn="tl">
                  <a:srgbClr val="000000">
                    <a:alpha val="43137"/>
                  </a:srgbClr>
                </a:outerShdw>
              </a:effectLst>
            </a:endParaRPr>
          </a:p>
          <a:p>
            <a:endParaRPr lang="en-US" sz="1400" dirty="0">
              <a:effectLst>
                <a:outerShdw blurRad="38100" dist="38100" dir="2700000" algn="tl">
                  <a:srgbClr val="000000">
                    <a:alpha val="43137"/>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1122941"/>
            <a:ext cx="5562600" cy="3562350"/>
          </a:xfrm>
          <a:prstGeom prst="rect">
            <a:avLst/>
          </a:prstGeom>
          <a:ln>
            <a:noFill/>
          </a:ln>
          <a:effectLst>
            <a:outerShdw blurRad="292100" dist="139700" dir="2700000" algn="tl" rotWithShape="0">
              <a:srgbClr val="333333">
                <a:alpha val="65000"/>
              </a:srgbClr>
            </a:outerShdw>
          </a:effectLst>
        </p:spPr>
      </p:pic>
      <p:sp>
        <p:nvSpPr>
          <p:cNvPr id="9" name="TextBox 8"/>
          <p:cNvSpPr txBox="1"/>
          <p:nvPr/>
        </p:nvSpPr>
        <p:spPr>
          <a:xfrm>
            <a:off x="6726534" y="1121522"/>
            <a:ext cx="1752600" cy="3600986"/>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1200" dirty="0">
                <a:latin typeface="Bahnschrift" panose="020B0502040204020203" pitchFamily="34" charset="0"/>
              </a:rPr>
              <a:t>The histogram </a:t>
            </a:r>
            <a:r>
              <a:rPr lang="en-US" sz="1200" dirty="0" smtClean="0">
                <a:latin typeface="Bahnschrift" panose="020B0502040204020203" pitchFamily="34" charset="0"/>
              </a:rPr>
              <a:t>shows the </a:t>
            </a:r>
            <a:r>
              <a:rPr lang="en-US" sz="1200" dirty="0">
                <a:latin typeface="Bahnschrift" panose="020B0502040204020203" pitchFamily="34" charset="0"/>
              </a:rPr>
              <a:t>count of car models categorized by fuel types: petrol, diesel, hybrid, and others. </a:t>
            </a:r>
            <a:endParaRPr lang="en-US" sz="1200" dirty="0" smtClean="0">
              <a:latin typeface="Bahnschrift" panose="020B0502040204020203" pitchFamily="34" charset="0"/>
            </a:endParaRPr>
          </a:p>
          <a:p>
            <a:endParaRPr lang="en-US" sz="1200" dirty="0">
              <a:latin typeface="Bahnschrift" panose="020B0502040204020203" pitchFamily="34" charset="0"/>
            </a:endParaRPr>
          </a:p>
          <a:p>
            <a:r>
              <a:rPr lang="en-US" sz="1200" dirty="0" smtClean="0">
                <a:latin typeface="Bahnschrift" panose="020B0502040204020203" pitchFamily="34" charset="0"/>
              </a:rPr>
              <a:t>The </a:t>
            </a:r>
            <a:r>
              <a:rPr lang="en-US" sz="1200" dirty="0">
                <a:latin typeface="Bahnschrift" panose="020B0502040204020203" pitchFamily="34" charset="0"/>
              </a:rPr>
              <a:t>y-axis represents the number of car models, while the x-axis represents the different fuel types. </a:t>
            </a:r>
            <a:endParaRPr lang="en-US" sz="1200" dirty="0" smtClean="0">
              <a:latin typeface="Bahnschrift" panose="020B0502040204020203" pitchFamily="34" charset="0"/>
            </a:endParaRPr>
          </a:p>
          <a:p>
            <a:endParaRPr lang="en-US" sz="1200" dirty="0">
              <a:latin typeface="Bahnschrift" panose="020B0502040204020203" pitchFamily="34" charset="0"/>
            </a:endParaRPr>
          </a:p>
          <a:p>
            <a:r>
              <a:rPr lang="en-US" sz="1200" dirty="0" smtClean="0">
                <a:latin typeface="Bahnschrift" panose="020B0502040204020203" pitchFamily="34" charset="0"/>
              </a:rPr>
              <a:t>The </a:t>
            </a:r>
            <a:r>
              <a:rPr lang="en-US" sz="1200" dirty="0">
                <a:latin typeface="Bahnschrift" panose="020B0502040204020203" pitchFamily="34" charset="0"/>
              </a:rPr>
              <a:t>distribution shows that petrol has the highest count (2902), followed by diesel (1608), hybrid (349), and others (1).</a:t>
            </a:r>
            <a:endParaRPr lang="en-IN" sz="1200" dirty="0">
              <a:latin typeface="Bahnschrift" panose="020B0502040204020203" pitchFamily="34" charset="0"/>
            </a:endParaRPr>
          </a:p>
        </p:txBody>
      </p:sp>
    </p:spTree>
    <p:extLst>
      <p:ext uri="{BB962C8B-B14F-4D97-AF65-F5344CB8AC3E}">
        <p14:creationId xmlns:p14="http://schemas.microsoft.com/office/powerpoint/2010/main" val="747401736"/>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5688" y="263000"/>
            <a:ext cx="6357938" cy="505267"/>
          </a:xfrm>
          <a:prstGeom prst="rect">
            <a:avLst/>
          </a:prstGeom>
        </p:spPr>
        <p:txBody>
          <a:bodyPr vert="horz" wrap="square" lIns="0" tIns="12700" rIns="0" bIns="0" rtlCol="0">
            <a:spAutoFit/>
          </a:bodyPr>
          <a:lstStyle/>
          <a:p>
            <a:pPr marL="12700">
              <a:lnSpc>
                <a:spcPct val="100000"/>
              </a:lnSpc>
              <a:spcBef>
                <a:spcPts val="100"/>
              </a:spcBef>
            </a:pPr>
            <a:r>
              <a:rPr lang="en-US" sz="3200" u="sng" dirty="0" smtClean="0">
                <a:effectLst>
                  <a:outerShdw blurRad="38100" dist="38100" dir="2700000" algn="tl">
                    <a:srgbClr val="000000">
                      <a:alpha val="43137"/>
                    </a:srgbClr>
                  </a:outerShdw>
                </a:effectLst>
                <a:latin typeface="Arial Rounded MT Bold" panose="020F0704030504030204" pitchFamily="34" charset="0"/>
              </a:rPr>
              <a:t>Count of Model by Transmission</a:t>
            </a:r>
            <a:endParaRPr lang="en-US" sz="3200" u="sng" spc="-300" dirty="0">
              <a:effectLst>
                <a:outerShdw blurRad="38100" dist="38100" dir="2700000" algn="tl">
                  <a:srgbClr val="000000">
                    <a:alpha val="43137"/>
                  </a:srgbClr>
                </a:outerShdw>
              </a:effectLst>
              <a:latin typeface="Arial Rounded MT Bold" panose="020F0704030504030204" pitchFamily="34" charset="0"/>
            </a:endParaRPr>
          </a:p>
        </p:txBody>
      </p:sp>
      <p:sp>
        <p:nvSpPr>
          <p:cNvPr id="4" name="object 4"/>
          <p:cNvSpPr/>
          <p:nvPr/>
        </p:nvSpPr>
        <p:spPr>
          <a:xfrm>
            <a:off x="0" y="0"/>
            <a:ext cx="2614930" cy="229870"/>
          </a:xfrm>
          <a:custGeom>
            <a:avLst/>
            <a:gdLst/>
            <a:ahLst/>
            <a:cxnLst/>
            <a:rect l="l" t="t" r="r" b="b"/>
            <a:pathLst>
              <a:path w="2614930" h="229870">
                <a:moveTo>
                  <a:pt x="2614800" y="0"/>
                </a:moveTo>
                <a:lnTo>
                  <a:pt x="0" y="0"/>
                </a:lnTo>
                <a:lnTo>
                  <a:pt x="0" y="229800"/>
                </a:lnTo>
                <a:lnTo>
                  <a:pt x="2614800" y="229800"/>
                </a:lnTo>
                <a:lnTo>
                  <a:pt x="2614800" y="0"/>
                </a:lnTo>
                <a:close/>
              </a:path>
            </a:pathLst>
          </a:custGeom>
          <a:solidFill>
            <a:srgbClr val="FFC727"/>
          </a:solidFill>
        </p:spPr>
        <p:txBody>
          <a:bodyPr wrap="square" lIns="0" tIns="0" rIns="0" bIns="0" rtlCol="0"/>
          <a:lstStyle/>
          <a:p>
            <a:endParaRPr/>
          </a:p>
        </p:txBody>
      </p:sp>
      <p:sp>
        <p:nvSpPr>
          <p:cNvPr id="10" name="Rectangle 9">
            <a:extLst>
              <a:ext uri="{FF2B5EF4-FFF2-40B4-BE49-F238E27FC236}">
                <a16:creationId xmlns:a16="http://schemas.microsoft.com/office/drawing/2014/main" xmlns="" id="{65E68539-E6CD-433A-BC64-6A775F65CA6A}"/>
              </a:ext>
            </a:extLst>
          </p:cNvPr>
          <p:cNvSpPr/>
          <p:nvPr/>
        </p:nvSpPr>
        <p:spPr>
          <a:xfrm>
            <a:off x="304800" y="4627063"/>
            <a:ext cx="8716109" cy="461665"/>
          </a:xfrm>
          <a:prstGeom prst="rect">
            <a:avLst/>
          </a:prstGeom>
        </p:spPr>
        <p:txBody>
          <a:bodyPr wrap="square">
            <a:spAutoFit/>
          </a:bodyPr>
          <a:lstStyle/>
          <a:p>
            <a:r>
              <a:rPr lang="en-US" sz="1200" b="1" dirty="0" smtClean="0">
                <a:latin typeface="Bahnschrift" panose="020B0502040204020203" pitchFamily="34" charset="0"/>
              </a:rPr>
              <a:t>The </a:t>
            </a:r>
            <a:r>
              <a:rPr lang="en-US" sz="1200" b="1" dirty="0">
                <a:latin typeface="Bahnschrift" panose="020B0502040204020203" pitchFamily="34" charset="0"/>
              </a:rPr>
              <a:t>histogram displays the count of car models categorized by different transmissions: manual, automatic, semi-Auto, and others</a:t>
            </a:r>
            <a:r>
              <a:rPr lang="en-US" sz="1200" b="1" dirty="0" smtClean="0">
                <a:latin typeface="Bahnschrift" panose="020B0502040204020203" pitchFamily="34" charset="0"/>
              </a:rPr>
              <a:t>.</a:t>
            </a:r>
          </a:p>
        </p:txBody>
      </p:sp>
      <p:sp>
        <p:nvSpPr>
          <p:cNvPr id="9" name="TextBox 8"/>
          <p:cNvSpPr txBox="1"/>
          <p:nvPr/>
        </p:nvSpPr>
        <p:spPr>
          <a:xfrm>
            <a:off x="6781800" y="1348943"/>
            <a:ext cx="2057400" cy="2492990"/>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sz="1200" b="1" dirty="0">
                <a:latin typeface="Bahnschrift" panose="020B0502040204020203" pitchFamily="34" charset="0"/>
              </a:rPr>
              <a:t>1</a:t>
            </a:r>
            <a:r>
              <a:rPr lang="en-US" sz="1200" b="1" dirty="0" smtClean="0">
                <a:latin typeface="Bahnschrift" panose="020B0502040204020203" pitchFamily="34" charset="0"/>
              </a:rPr>
              <a:t>. </a:t>
            </a:r>
            <a:r>
              <a:rPr lang="en-US" sz="1200" b="1" dirty="0">
                <a:latin typeface="Bahnschrift" panose="020B0502040204020203" pitchFamily="34" charset="0"/>
              </a:rPr>
              <a:t>The y-axis represents the number of models, while the x-axis represents the different transmission types. </a:t>
            </a:r>
            <a:endParaRPr lang="en-US" sz="1200" b="1" dirty="0" smtClean="0">
              <a:latin typeface="Bahnschrift" panose="020B0502040204020203" pitchFamily="34" charset="0"/>
            </a:endParaRPr>
          </a:p>
          <a:p>
            <a:endParaRPr lang="en-US" sz="1200" b="1" dirty="0" smtClean="0">
              <a:latin typeface="Bahnschrift" panose="020B0502040204020203" pitchFamily="34" charset="0"/>
            </a:endParaRPr>
          </a:p>
          <a:p>
            <a:r>
              <a:rPr lang="en-US" sz="1200" b="1" dirty="0" smtClean="0">
                <a:latin typeface="Bahnschrift" panose="020B0502040204020203" pitchFamily="34" charset="0"/>
              </a:rPr>
              <a:t>2. </a:t>
            </a:r>
            <a:r>
              <a:rPr lang="en-US" sz="1200" b="1" dirty="0">
                <a:latin typeface="Bahnschrift" panose="020B0502040204020203" pitchFamily="34" charset="0"/>
              </a:rPr>
              <a:t>The distribution reveals that the manual transmission has the highest count (3611), followed by automatic (669), semi-Auto (578), and others (2).</a:t>
            </a:r>
            <a:endParaRPr lang="en-IN" sz="1200" b="1" dirty="0">
              <a:latin typeface="Bahnschrift" panose="020B0502040204020203"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869247"/>
            <a:ext cx="5486400" cy="36963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10714881"/>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9600" y="361950"/>
            <a:ext cx="7162800" cy="505267"/>
          </a:xfrm>
          <a:prstGeom prst="rect">
            <a:avLst/>
          </a:prstGeom>
        </p:spPr>
        <p:txBody>
          <a:bodyPr vert="horz" wrap="square" lIns="0" tIns="12700" rIns="0" bIns="0" rtlCol="0">
            <a:spAutoFit/>
          </a:bodyPr>
          <a:lstStyle/>
          <a:p>
            <a:pPr marL="12700">
              <a:lnSpc>
                <a:spcPct val="100000"/>
              </a:lnSpc>
              <a:spcBef>
                <a:spcPts val="100"/>
              </a:spcBef>
            </a:pPr>
            <a:r>
              <a:rPr lang="en-US" sz="3200" b="1" u="sng" dirty="0" smtClean="0">
                <a:effectLst>
                  <a:outerShdw blurRad="38100" dist="38100" dir="2700000" algn="tl">
                    <a:srgbClr val="000000">
                      <a:alpha val="43137"/>
                    </a:srgbClr>
                  </a:outerShdw>
                </a:effectLst>
                <a:latin typeface="Arial Rounded MT Bold" panose="020F0704030504030204" pitchFamily="34" charset="0"/>
              </a:rPr>
              <a:t>Average of Price By Model Name</a:t>
            </a:r>
            <a:endParaRPr lang="en-US" sz="3200" b="1" u="sng" spc="-300" dirty="0">
              <a:effectLst>
                <a:outerShdw blurRad="38100" dist="38100" dir="2700000" algn="tl">
                  <a:srgbClr val="000000">
                    <a:alpha val="43137"/>
                  </a:srgbClr>
                </a:outerShdw>
              </a:effectLst>
              <a:latin typeface="Arial Rounded MT Bold" panose="020F0704030504030204" pitchFamily="34" charset="0"/>
            </a:endParaRPr>
          </a:p>
        </p:txBody>
      </p:sp>
      <p:sp>
        <p:nvSpPr>
          <p:cNvPr id="4" name="object 4"/>
          <p:cNvSpPr/>
          <p:nvPr/>
        </p:nvSpPr>
        <p:spPr>
          <a:xfrm>
            <a:off x="0" y="0"/>
            <a:ext cx="2614930" cy="229870"/>
          </a:xfrm>
          <a:custGeom>
            <a:avLst/>
            <a:gdLst/>
            <a:ahLst/>
            <a:cxnLst/>
            <a:rect l="l" t="t" r="r" b="b"/>
            <a:pathLst>
              <a:path w="2614930" h="229870">
                <a:moveTo>
                  <a:pt x="2614800" y="0"/>
                </a:moveTo>
                <a:lnTo>
                  <a:pt x="0" y="0"/>
                </a:lnTo>
                <a:lnTo>
                  <a:pt x="0" y="229800"/>
                </a:lnTo>
                <a:lnTo>
                  <a:pt x="2614800" y="229800"/>
                </a:lnTo>
                <a:lnTo>
                  <a:pt x="2614800" y="0"/>
                </a:lnTo>
                <a:close/>
              </a:path>
            </a:pathLst>
          </a:custGeom>
          <a:solidFill>
            <a:srgbClr val="FFC727"/>
          </a:solidFill>
        </p:spPr>
        <p:txBody>
          <a:bodyPr wrap="square" lIns="0" tIns="0" rIns="0" bIns="0" rtlCol="0"/>
          <a:lstStyle/>
          <a:p>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1182235"/>
            <a:ext cx="5562600" cy="3200400"/>
          </a:xfrm>
          <a:prstGeom prst="rect">
            <a:avLst/>
          </a:prstGeom>
          <a:ln>
            <a:noFill/>
          </a:ln>
          <a:effectLst>
            <a:outerShdw blurRad="292100" dist="139700" dir="2700000" algn="tl" rotWithShape="0">
              <a:srgbClr val="333333">
                <a:alpha val="65000"/>
              </a:srgbClr>
            </a:outerShdw>
          </a:effectLst>
        </p:spPr>
      </p:pic>
      <p:sp>
        <p:nvSpPr>
          <p:cNvPr id="6" name="TextBox 5"/>
          <p:cNvSpPr txBox="1"/>
          <p:nvPr/>
        </p:nvSpPr>
        <p:spPr>
          <a:xfrm>
            <a:off x="6477000" y="1065116"/>
            <a:ext cx="2209800" cy="253916"/>
          </a:xfrm>
          <a:prstGeom prst="rect">
            <a:avLst/>
          </a:prstGeom>
          <a:noFill/>
        </p:spPr>
        <p:txBody>
          <a:bodyPr wrap="square" rtlCol="0">
            <a:spAutoFit/>
          </a:bodyPr>
          <a:lstStyle/>
          <a:p>
            <a:endParaRPr lang="en-IN" sz="1050" dirty="0"/>
          </a:p>
        </p:txBody>
      </p:sp>
      <p:sp>
        <p:nvSpPr>
          <p:cNvPr id="24" name="TextBox 23"/>
          <p:cNvSpPr txBox="1"/>
          <p:nvPr/>
        </p:nvSpPr>
        <p:spPr>
          <a:xfrm>
            <a:off x="6781800" y="1313448"/>
            <a:ext cx="1600200" cy="3046988"/>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endParaRPr lang="en-US" sz="1200" dirty="0">
              <a:latin typeface="Bahnschrift" panose="020B0502040204020203" pitchFamily="34" charset="0"/>
            </a:endParaRPr>
          </a:p>
          <a:p>
            <a:r>
              <a:rPr lang="en-US" sz="1200" dirty="0" smtClean="0">
                <a:latin typeface="Bahnschrift" panose="020B0502040204020203" pitchFamily="34" charset="0"/>
              </a:rPr>
              <a:t>This graph shows the Average price of the different Car Model including all the Factors</a:t>
            </a:r>
          </a:p>
          <a:p>
            <a:endParaRPr lang="en-US" sz="1200" dirty="0">
              <a:latin typeface="Bahnschrift" panose="020B0502040204020203" pitchFamily="34" charset="0"/>
            </a:endParaRPr>
          </a:p>
          <a:p>
            <a:r>
              <a:rPr lang="en-US" sz="1200" dirty="0">
                <a:latin typeface="Bahnschrift" panose="020B0502040204020203" pitchFamily="34" charset="0"/>
              </a:rPr>
              <a:t>The distribution shows that </a:t>
            </a:r>
            <a:r>
              <a:rPr lang="en-US" sz="1200" dirty="0" smtClean="0">
                <a:latin typeface="Bahnschrift" panose="020B0502040204020203" pitchFamily="34" charset="0"/>
              </a:rPr>
              <a:t>Santa Fe </a:t>
            </a:r>
            <a:r>
              <a:rPr lang="en-US" sz="1200" dirty="0">
                <a:latin typeface="Bahnschrift" panose="020B0502040204020203" pitchFamily="34" charset="0"/>
              </a:rPr>
              <a:t>has the highest </a:t>
            </a:r>
            <a:r>
              <a:rPr lang="en-US" sz="1200" dirty="0" smtClean="0">
                <a:latin typeface="Bahnschrift" panose="020B0502040204020203" pitchFamily="34" charset="0"/>
              </a:rPr>
              <a:t>Average Price among all is around(21.6k), </a:t>
            </a:r>
            <a:r>
              <a:rPr lang="en-US" sz="1200" dirty="0">
                <a:latin typeface="Bahnschrift" panose="020B0502040204020203" pitchFamily="34" charset="0"/>
              </a:rPr>
              <a:t>followed by I</a:t>
            </a:r>
            <a:r>
              <a:rPr lang="en-US" sz="1200" dirty="0" smtClean="0">
                <a:latin typeface="Bahnschrift" panose="020B0502040204020203" pitchFamily="34" charset="0"/>
              </a:rPr>
              <a:t>oniq, I800 </a:t>
            </a:r>
            <a:r>
              <a:rPr lang="en-US" sz="1200" dirty="0">
                <a:latin typeface="Bahnschrift" panose="020B0502040204020203" pitchFamily="34" charset="0"/>
              </a:rPr>
              <a:t>and </a:t>
            </a:r>
            <a:r>
              <a:rPr lang="en-US" sz="1200" dirty="0" smtClean="0">
                <a:latin typeface="Bahnschrift" panose="020B0502040204020203" pitchFamily="34" charset="0"/>
              </a:rPr>
              <a:t>others.</a:t>
            </a:r>
            <a:endParaRPr lang="en-IN" sz="1200" dirty="0">
              <a:latin typeface="Bahnschrift" panose="020B0502040204020203" pitchFamily="34" charset="0"/>
            </a:endParaRPr>
          </a:p>
          <a:p>
            <a:endParaRPr lang="en-US" sz="1200" dirty="0">
              <a:latin typeface="Bahnschrift" panose="020B0502040204020203" pitchFamily="34" charset="0"/>
            </a:endParaRPr>
          </a:p>
        </p:txBody>
      </p:sp>
    </p:spTree>
    <p:extLst>
      <p:ext uri="{BB962C8B-B14F-4D97-AF65-F5344CB8AC3E}">
        <p14:creationId xmlns:p14="http://schemas.microsoft.com/office/powerpoint/2010/main" val="2715460494"/>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TM02900688[[fn=Facet]]</Template>
  <TotalTime>2345</TotalTime>
  <Words>1397</Words>
  <Application>Microsoft Office PowerPoint</Application>
  <PresentationFormat>On-screen Show (16:9)</PresentationFormat>
  <Paragraphs>116</Paragraphs>
  <Slides>19</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19</vt:i4>
      </vt:variant>
    </vt:vector>
  </HeadingPairs>
  <TitlesOfParts>
    <vt:vector size="31" baseType="lpstr">
      <vt:lpstr>Algerian</vt:lpstr>
      <vt:lpstr>Arial</vt:lpstr>
      <vt:lpstr>Arial Rounded MT Bold</vt:lpstr>
      <vt:lpstr>Bahnschrift</vt:lpstr>
      <vt:lpstr>Cambria Math</vt:lpstr>
      <vt:lpstr>Microsoft Sans Serif</vt:lpstr>
      <vt:lpstr>Tahoma</vt:lpstr>
      <vt:lpstr>Times New Roman</vt:lpstr>
      <vt:lpstr>Trebuchet MS</vt:lpstr>
      <vt:lpstr>Wingdings</vt:lpstr>
      <vt:lpstr>Wingdings 3</vt:lpstr>
      <vt:lpstr>Facet</vt:lpstr>
      <vt:lpstr>Used  Hyundai  Car  Price  Prediction</vt:lpstr>
      <vt:lpstr>INTRODUCTION</vt:lpstr>
      <vt:lpstr>PROBLEM  STATEMENT</vt:lpstr>
      <vt:lpstr>SOLUTION APPROACH</vt:lpstr>
      <vt:lpstr>DATASET</vt:lpstr>
      <vt:lpstr>Count of Model by  Model Name</vt:lpstr>
      <vt:lpstr>Count of Model by Fuel Type</vt:lpstr>
      <vt:lpstr>Count of Model by Transmission</vt:lpstr>
      <vt:lpstr>Average of Price By Model Name</vt:lpstr>
      <vt:lpstr>NUMERICAL DISTRIBUTION</vt:lpstr>
      <vt:lpstr>Relationship between transmission vs Fuel Type vs model</vt:lpstr>
      <vt:lpstr>PEARSON CORRELATION</vt:lpstr>
      <vt:lpstr>MODEL PERFORMANCE</vt:lpstr>
      <vt:lpstr>GRID SEARCH CV TUNING </vt:lpstr>
      <vt:lpstr>POLYNOMIAL REGRESSION MODEL</vt:lpstr>
      <vt:lpstr>OBSERVATION</vt:lpstr>
      <vt:lpstr>RESULT</vt:lpstr>
      <vt:lpstr>CHALLENGES</vt:lpstr>
      <vt:lpstr> THANK YOU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ML_Project</dc:title>
  <dc:creator>Priyanka Chaurasia</dc:creator>
  <cp:lastModifiedBy>HP</cp:lastModifiedBy>
  <cp:revision>79</cp:revision>
  <dcterms:created xsi:type="dcterms:W3CDTF">2023-07-16T10:23:19Z</dcterms:created>
  <dcterms:modified xsi:type="dcterms:W3CDTF">2023-07-18T14:18:48Z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2022-07-23T00:00:00Z</vt:filetime>
  </property>
  <property fmtid="{D5CDD505-2E9C-101B-9397-08002B2CF9AE}" pid="3" name="Creator">
    <vt:lpwstr>Google</vt:lpwstr>
  </property>
  <property fmtid="{D5CDD505-2E9C-101B-9397-08002B2CF9AE}" pid="4" name="LastSaved">
    <vt:filetime>2023-07-16T00:00:00Z</vt:filetime>
  </property>
</Properties>
</file>